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 Black"/>
      <p:bold r:id="rId35"/>
      <p:boldItalic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Public Sans"/>
      <p:regular r:id="rId41"/>
      <p:bold r:id="rId42"/>
      <p:italic r:id="rId43"/>
      <p:boldItalic r:id="rId44"/>
    </p:embeddedFont>
    <p:embeddedFont>
      <p:font typeface="Open Sans Medium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96">
          <p15:clr>
            <a:srgbClr val="747775"/>
          </p15:clr>
        </p15:guide>
        <p15:guide id="2" pos="216">
          <p15:clr>
            <a:srgbClr val="747775"/>
          </p15:clr>
        </p15:guide>
        <p15:guide id="3" orient="horz" pos="144">
          <p15:clr>
            <a:srgbClr val="747775"/>
          </p15:clr>
        </p15:guide>
        <p15:guide id="4" pos="5597">
          <p15:clr>
            <a:srgbClr val="747775"/>
          </p15:clr>
        </p15:guide>
      </p15:sldGuideLst>
    </p:ext>
    <p:ext uri="GoogleSlidesCustomDataVersion2">
      <go:slidesCustomData xmlns:go="http://customooxmlschemas.google.com/" r:id="rId53" roundtripDataSignature="AMtx7mjMtD07lRfQSnHr090wCKvxxiEj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96" orient="horz"/>
        <p:guide pos="216"/>
        <p:guide pos="144" orient="horz"/>
        <p:guide pos="559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PublicSans-bold.fntdata"/><Relationship Id="rId41" Type="http://schemas.openxmlformats.org/officeDocument/2006/relationships/font" Target="fonts/PublicSans-regular.fntdata"/><Relationship Id="rId44" Type="http://schemas.openxmlformats.org/officeDocument/2006/relationships/font" Target="fonts/PublicSans-boldItalic.fntdata"/><Relationship Id="rId43" Type="http://schemas.openxmlformats.org/officeDocument/2006/relationships/font" Target="fonts/PublicSans-italic.fntdata"/><Relationship Id="rId46" Type="http://schemas.openxmlformats.org/officeDocument/2006/relationships/font" Target="fonts/OpenSansMedium-bold.fntdata"/><Relationship Id="rId45" Type="http://schemas.openxmlformats.org/officeDocument/2006/relationships/font" Target="fonts/Open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Medium-boldItalic.fntdata"/><Relationship Id="rId47" Type="http://schemas.openxmlformats.org/officeDocument/2006/relationships/font" Target="fonts/OpenSansMedium-italic.fntdata"/><Relationship Id="rId49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Black-bold.fntdata"/><Relationship Id="rId34" Type="http://schemas.openxmlformats.org/officeDocument/2006/relationships/slide" Target="slides/slide29.xml"/><Relationship Id="rId37" Type="http://schemas.openxmlformats.org/officeDocument/2006/relationships/font" Target="fonts/Poppins-regular.fntdata"/><Relationship Id="rId36" Type="http://schemas.openxmlformats.org/officeDocument/2006/relationships/font" Target="fonts/MontserratBlack-boldItalic.fntdata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3" Type="http://customschemas.google.com/relationships/presentationmetadata" Target="meta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office.com/Pages/DesignPageV2.aspx?origin=NeoPortalPage&amp;subpage=design&amp;id=wTxSgKek_UyWJIWfxfuqxFDAvWLDH29Mu5VNaDXH6AxUQ1ZHOUhMSDY3SEhYSURJUTdOQ0o1WVpQTi4u" TargetMode="External"/><Relationship Id="rId3" Type="http://schemas.openxmlformats.org/officeDocument/2006/relationships/hyperlink" Target="https://agentes-ml-ui-machine-learning.agibank-prd.in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https://forms.office.com/Pages/DesignPageV2.aspx?origin=NeoPortalPage&amp;subpage=design&amp;id=wTxSgKek_UyWJIWfxfuqxFDAvWLDH29Mu5VNaDXH6AxUQ1ZHOUhMSDY3SEhYSURJUTdOQ0o1WVpQTi4u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https://agentes-ml-ui-machine-learning.agibank-prd.in/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7d6d81980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g377d6d81980_2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818beb8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37818beb8d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7ea46f73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Gosto musical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Altura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Idade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77ea46f73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818beb8d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https://forms.office.com/Pages/DesignPageV2.aspx?origin=NeoPortalPage&amp;subpage=design&amp;id=wTxSgKek_UyWJIWfxfuqxFDAvWLDH29Mu5VNaDXH6AxUQ1ZHOUhMSDY3SEhYSURJUTdOQ0o1WVpQTi4u</a:t>
            </a:r>
            <a:endParaRPr/>
          </a:p>
        </p:txBody>
      </p:sp>
      <p:sp>
        <p:nvSpPr>
          <p:cNvPr id="286" name="Google Shape;286;g37818beb8d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7ea46f7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377ea46f731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818beb8d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37818beb8d3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7d6d8198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377d6d81980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77ea46f7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377ea46f73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78f9033c5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378f9033c56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78f9033c5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https://calvinberschscherer.blogspot.com/2014/06/projeto-balanco-no-agile.html</a:t>
            </a:r>
            <a:endParaRPr/>
          </a:p>
        </p:txBody>
      </p:sp>
      <p:sp>
        <p:nvSpPr>
          <p:cNvPr id="413" name="Google Shape;413;g378f9033c56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94ee4f259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https://agentes-ml-ui-machine-learning.agibank-prd.in/</a:t>
            </a:r>
            <a:endParaRPr/>
          </a:p>
        </p:txBody>
      </p:sp>
      <p:sp>
        <p:nvSpPr>
          <p:cNvPr id="475" name="Google Shape;475;g3794ee4f259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79668b43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https://agentes-ml-ui-machine-learning.agibank-prd.in/</a:t>
            </a:r>
            <a:endParaRPr/>
          </a:p>
        </p:txBody>
      </p:sp>
      <p:sp>
        <p:nvSpPr>
          <p:cNvPr id="496" name="Google Shape;496;g379668b43a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79668b43a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g379668b43a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7d6d8198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377d6d81980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7d6d8198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377d6d81980_2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7d6d81980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377d6d81980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7d6d81980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377d6d81980_2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50.png"/><Relationship Id="rId5" Type="http://schemas.openxmlformats.org/officeDocument/2006/relationships/image" Target="../media/image13.png"/><Relationship Id="rId6" Type="http://schemas.openxmlformats.org/officeDocument/2006/relationships/image" Target="../media/image56.png"/><Relationship Id="rId7" Type="http://schemas.openxmlformats.org/officeDocument/2006/relationships/image" Target="../media/image41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Relationship Id="rId4" Type="http://schemas.openxmlformats.org/officeDocument/2006/relationships/image" Target="../media/image1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cdn.openai.com/research-covers/language-unsupervised/language_understanding_paper.pdf" TargetMode="External"/><Relationship Id="rId10" Type="http://schemas.openxmlformats.org/officeDocument/2006/relationships/hyperlink" Target="https://arxiv.org/abs/1706.03762" TargetMode="External"/><Relationship Id="rId13" Type="http://schemas.openxmlformats.org/officeDocument/2006/relationships/hyperlink" Target="https://en.wikipedia.org/wiki/GPT-3#:~:text=On%20April%2027%2C%202023%2C%20OpenAI%20made%20the%20GPT%2D3.5%20with%20Browsing%20(ALPHA)%20model%20publicly%20available%20to%20GPT%20Plus%20users." TargetMode="External"/><Relationship Id="rId1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iki.imindlabs.com.au/ds/dl/1_models/2-cnn/3_alexnet/#:~:text=AlexNet%20Model-,1.,learning%20in%20image%20classification%20tasks." TargetMode="External"/><Relationship Id="rId4" Type="http://schemas.openxmlformats.org/officeDocument/2006/relationships/hyperlink" Target="https://openai.com/index/gpt-2-1-5b-release/" TargetMode="External"/><Relationship Id="rId9" Type="http://schemas.openxmlformats.org/officeDocument/2006/relationships/image" Target="../media/image13.png"/><Relationship Id="rId15" Type="http://schemas.openxmlformats.org/officeDocument/2006/relationships/hyperlink" Target="https://en.wikipedia.org/wiki/Gemini_(language_model)#:~:text=it%20was%20announced%20on%20December%206%2C%202023%2C%20positioned%20as%20a%20competitor%20to%20OpenAI%27s%20GPT%2D4." TargetMode="External"/><Relationship Id="rId14" Type="http://schemas.openxmlformats.org/officeDocument/2006/relationships/hyperlink" Target="https://openai.com/pt-BR/index/gpt-4-research/" TargetMode="External"/><Relationship Id="rId16" Type="http://schemas.openxmlformats.org/officeDocument/2006/relationships/hyperlink" Target="https://www.cnbc.com/2023/02/24/mark-zuckerberg-announces-meta-llama-large-language-model.html" TargetMode="External"/><Relationship Id="rId5" Type="http://schemas.openxmlformats.org/officeDocument/2006/relationships/hyperlink" Target="https://en.wikipedia.org/wiki/GPT-3#:~:text=Generative%20Pre%2Dtrained%20Transformer%203%20(GPT%2D3)%20is%20a%20large%20language%20model%20released%20by%20OpenAI%20in%202020." TargetMode="External"/><Relationship Id="rId6" Type="http://schemas.openxmlformats.org/officeDocument/2006/relationships/hyperlink" Target="https://en.wikipedia.org/wiki/AlphaGo_versus_Lee_Sedol" TargetMode="External"/><Relationship Id="rId7" Type="http://schemas.openxmlformats.org/officeDocument/2006/relationships/image" Target="../media/image20.png"/><Relationship Id="rId8" Type="http://schemas.openxmlformats.org/officeDocument/2006/relationships/hyperlink" Target="https://openai.com/pt-BR/index/hello-gpt-4o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20.png"/><Relationship Id="rId9" Type="http://schemas.openxmlformats.org/officeDocument/2006/relationships/image" Target="../media/image49.png"/><Relationship Id="rId5" Type="http://schemas.openxmlformats.org/officeDocument/2006/relationships/image" Target="../media/image5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Relationship Id="rId8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9" Type="http://schemas.openxmlformats.org/officeDocument/2006/relationships/image" Target="../media/image6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71.png"/><Relationship Id="rId8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jp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62.jp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58.jp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72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jpg"/><Relationship Id="rId4" Type="http://schemas.openxmlformats.org/officeDocument/2006/relationships/image" Target="../media/image70.png"/><Relationship Id="rId9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9.png"/><Relationship Id="rId7" Type="http://schemas.openxmlformats.org/officeDocument/2006/relationships/image" Target="../media/image18.jpg"/><Relationship Id="rId8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lin ang="2700006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1488313">
            <a:off x="2678547" y="-188661"/>
            <a:ext cx="2527855" cy="2721782"/>
          </a:xfrm>
          <a:custGeom>
            <a:rect b="b" l="l" r="r" t="t"/>
            <a:pathLst>
              <a:path extrusionOk="0" h="5443563" w="5055709">
                <a:moveTo>
                  <a:pt x="0" y="0"/>
                </a:moveTo>
                <a:lnTo>
                  <a:pt x="5055709" y="0"/>
                </a:lnTo>
                <a:lnTo>
                  <a:pt x="5055709" y="5443563"/>
                </a:lnTo>
                <a:lnTo>
                  <a:pt x="0" y="5443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4399005" y="197708"/>
            <a:ext cx="3936618" cy="3936618"/>
          </a:xfrm>
          <a:custGeom>
            <a:rect b="b" l="l" r="r" t="t"/>
            <a:pathLst>
              <a:path extrusionOk="0" h="7873236" w="7873236">
                <a:moveTo>
                  <a:pt x="0" y="0"/>
                </a:moveTo>
                <a:lnTo>
                  <a:pt x="7873236" y="0"/>
                </a:lnTo>
                <a:lnTo>
                  <a:pt x="7873236" y="7873236"/>
                </a:lnTo>
                <a:lnTo>
                  <a:pt x="0" y="7873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16616" r="16622" t="0"/>
          <a:stretch/>
        </p:blipFill>
        <p:spPr>
          <a:xfrm>
            <a:off x="4751465" y="567140"/>
            <a:ext cx="3278100" cy="3275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0" y="3252542"/>
            <a:ext cx="9143998" cy="1890958"/>
            <a:chOff x="0" y="-57150"/>
            <a:chExt cx="4816592" cy="99606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816592" cy="938910"/>
            </a:xfrm>
            <a:custGeom>
              <a:rect b="b" l="l" r="r" t="t"/>
              <a:pathLst>
                <a:path extrusionOk="0" h="9389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38910"/>
                  </a:lnTo>
                  <a:lnTo>
                    <a:pt x="0" y="938910"/>
                  </a:lnTo>
                  <a:close/>
                </a:path>
              </a:pathLst>
            </a:custGeom>
            <a:solidFill>
              <a:srgbClr val="000000">
                <a:alpha val="64313"/>
              </a:srgbClr>
            </a:solidFill>
            <a:ln>
              <a:noFill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 txBox="1"/>
          <p:nvPr/>
        </p:nvSpPr>
        <p:spPr>
          <a:xfrm>
            <a:off x="352150" y="3347932"/>
            <a:ext cx="858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IA NO MERCADO FINANCEIRO</a:t>
            </a:r>
            <a:endParaRPr b="1" i="0" sz="5500" u="none" cap="none" strike="noStrike">
              <a:solidFill>
                <a:srgbClr val="2EDDD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7413950" y="2899924"/>
            <a:ext cx="906227" cy="905095"/>
          </a:xfrm>
          <a:custGeom>
            <a:rect b="b" l="l" r="r" t="t"/>
            <a:pathLst>
              <a:path extrusionOk="0" h="1810189" w="1812455">
                <a:moveTo>
                  <a:pt x="0" y="0"/>
                </a:moveTo>
                <a:lnTo>
                  <a:pt x="1812455" y="0"/>
                </a:lnTo>
                <a:lnTo>
                  <a:pt x="1812455" y="1810189"/>
                </a:lnTo>
                <a:lnTo>
                  <a:pt x="0" y="1810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7325958" y="-2550934"/>
            <a:ext cx="4006787" cy="4114800"/>
          </a:xfrm>
          <a:custGeom>
            <a:rect b="b" l="l" r="r" t="t"/>
            <a:pathLst>
              <a:path extrusionOk="0" h="8229600" w="8013573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9236790">
            <a:off x="-1811549" y="588338"/>
            <a:ext cx="2982397" cy="2930205"/>
          </a:xfrm>
          <a:custGeom>
            <a:rect b="b" l="l" r="r" t="t"/>
            <a:pathLst>
              <a:path extrusionOk="0" h="5849890" w="5954087">
                <a:moveTo>
                  <a:pt x="0" y="0"/>
                </a:moveTo>
                <a:lnTo>
                  <a:pt x="5954087" y="0"/>
                </a:lnTo>
                <a:lnTo>
                  <a:pt x="5954087" y="5849891"/>
                </a:lnTo>
                <a:lnTo>
                  <a:pt x="0" y="5849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1944912" y="2055005"/>
            <a:ext cx="917227" cy="1033495"/>
          </a:xfrm>
          <a:custGeom>
            <a:rect b="b" l="l" r="r" t="t"/>
            <a:pathLst>
              <a:path extrusionOk="0" h="2066990" w="1834454">
                <a:moveTo>
                  <a:pt x="0" y="0"/>
                </a:moveTo>
                <a:lnTo>
                  <a:pt x="1834453" y="0"/>
                </a:lnTo>
                <a:lnTo>
                  <a:pt x="1834453" y="2066990"/>
                </a:lnTo>
                <a:lnTo>
                  <a:pt x="0" y="2066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5" name="Google Shape;95;p1"/>
          <p:cNvGrpSpPr/>
          <p:nvPr/>
        </p:nvGrpSpPr>
        <p:grpSpPr>
          <a:xfrm>
            <a:off x="-437652" y="424514"/>
            <a:ext cx="2814213" cy="1651608"/>
            <a:chOff x="0" y="-57150"/>
            <a:chExt cx="1482413" cy="870000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1482413" cy="140898"/>
            </a:xfrm>
            <a:custGeom>
              <a:rect b="b" l="l" r="r" t="t"/>
              <a:pathLst>
                <a:path extrusionOk="0" h="140898" w="1482413">
                  <a:moveTo>
                    <a:pt x="57770" y="0"/>
                  </a:moveTo>
                  <a:lnTo>
                    <a:pt x="1424643" y="0"/>
                  </a:lnTo>
                  <a:cubicBezTo>
                    <a:pt x="1439965" y="0"/>
                    <a:pt x="1454659" y="6086"/>
                    <a:pt x="1465493" y="16920"/>
                  </a:cubicBezTo>
                  <a:cubicBezTo>
                    <a:pt x="1476327" y="27754"/>
                    <a:pt x="1482413" y="42448"/>
                    <a:pt x="1482413" y="57770"/>
                  </a:cubicBezTo>
                  <a:lnTo>
                    <a:pt x="1482413" y="83128"/>
                  </a:lnTo>
                  <a:cubicBezTo>
                    <a:pt x="1482413" y="115033"/>
                    <a:pt x="1456548" y="140898"/>
                    <a:pt x="1424643" y="140898"/>
                  </a:cubicBezTo>
                  <a:lnTo>
                    <a:pt x="57770" y="140898"/>
                  </a:lnTo>
                  <a:cubicBezTo>
                    <a:pt x="42448" y="140898"/>
                    <a:pt x="27754" y="134811"/>
                    <a:pt x="16920" y="123977"/>
                  </a:cubicBezTo>
                  <a:cubicBezTo>
                    <a:pt x="6086" y="113143"/>
                    <a:pt x="0" y="98449"/>
                    <a:pt x="0" y="83128"/>
                  </a:cubicBezTo>
                  <a:lnTo>
                    <a:pt x="0" y="57770"/>
                  </a:lnTo>
                  <a:cubicBezTo>
                    <a:pt x="0" y="42448"/>
                    <a:pt x="6086" y="27754"/>
                    <a:pt x="16920" y="16920"/>
                  </a:cubicBezTo>
                  <a:cubicBezTo>
                    <a:pt x="27754" y="6086"/>
                    <a:pt x="42448" y="0"/>
                    <a:pt x="57770" y="0"/>
                  </a:cubicBezTo>
                  <a:close/>
                </a:path>
              </a:pathLst>
            </a:custGeom>
            <a:solidFill>
              <a:srgbClr val="2EDDD3">
                <a:alpha val="74509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4F5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377d6d81980_2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9585" y="241623"/>
            <a:ext cx="5366994" cy="37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77d6d81980_2_88"/>
          <p:cNvSpPr txBox="1"/>
          <p:nvPr/>
        </p:nvSpPr>
        <p:spPr>
          <a:xfrm>
            <a:off x="188525" y="1387619"/>
            <a:ext cx="4384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Vamos </a:t>
            </a:r>
            <a:endParaRPr b="1" sz="4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crescer </a:t>
            </a:r>
            <a:endParaRPr b="1" sz="4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juntos?</a:t>
            </a:r>
            <a:endParaRPr b="1" sz="4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0" name="Google Shape;210;g377d6d81980_2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1900" y="3662200"/>
            <a:ext cx="985275" cy="9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77d6d81980_2_88"/>
          <p:cNvSpPr txBox="1"/>
          <p:nvPr/>
        </p:nvSpPr>
        <p:spPr>
          <a:xfrm>
            <a:off x="3360659" y="3954738"/>
            <a:ext cx="32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https://carreiras.agibank.com.br/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9"/>
          <p:cNvGrpSpPr/>
          <p:nvPr/>
        </p:nvGrpSpPr>
        <p:grpSpPr>
          <a:xfrm>
            <a:off x="1348874" y="1461950"/>
            <a:ext cx="6446253" cy="2710121"/>
            <a:chOff x="0" y="-57150"/>
            <a:chExt cx="3395557" cy="1427553"/>
          </a:xfrm>
        </p:grpSpPr>
        <p:sp>
          <p:nvSpPr>
            <p:cNvPr id="218" name="Google Shape;218;p9"/>
            <p:cNvSpPr/>
            <p:nvPr/>
          </p:nvSpPr>
          <p:spPr>
            <a:xfrm>
              <a:off x="0" y="0"/>
              <a:ext cx="3395557" cy="1370403"/>
            </a:xfrm>
            <a:custGeom>
              <a:rect b="b" l="l" r="r" t="t"/>
              <a:pathLst>
                <a:path extrusionOk="0" h="1370403" w="3395557">
                  <a:moveTo>
                    <a:pt x="31226" y="0"/>
                  </a:moveTo>
                  <a:lnTo>
                    <a:pt x="3364331" y="0"/>
                  </a:lnTo>
                  <a:cubicBezTo>
                    <a:pt x="3372613" y="0"/>
                    <a:pt x="3380555" y="3290"/>
                    <a:pt x="3386411" y="9146"/>
                  </a:cubicBezTo>
                  <a:cubicBezTo>
                    <a:pt x="3392267" y="15002"/>
                    <a:pt x="3395557" y="22944"/>
                    <a:pt x="3395557" y="31226"/>
                  </a:cubicBezTo>
                  <a:lnTo>
                    <a:pt x="3395557" y="1339177"/>
                  </a:lnTo>
                  <a:cubicBezTo>
                    <a:pt x="3395557" y="1347459"/>
                    <a:pt x="3392267" y="1355402"/>
                    <a:pt x="3386411" y="1361258"/>
                  </a:cubicBezTo>
                  <a:cubicBezTo>
                    <a:pt x="3380555" y="1367114"/>
                    <a:pt x="3372613" y="1370403"/>
                    <a:pt x="3364331" y="1370403"/>
                  </a:cubicBezTo>
                  <a:lnTo>
                    <a:pt x="31226" y="1370403"/>
                  </a:lnTo>
                  <a:cubicBezTo>
                    <a:pt x="13980" y="1370403"/>
                    <a:pt x="0" y="1356423"/>
                    <a:pt x="0" y="1339177"/>
                  </a:cubicBezTo>
                  <a:lnTo>
                    <a:pt x="0" y="31226"/>
                  </a:lnTo>
                  <a:cubicBezTo>
                    <a:pt x="0" y="22944"/>
                    <a:pt x="3290" y="15002"/>
                    <a:pt x="9146" y="9146"/>
                  </a:cubicBezTo>
                  <a:cubicBezTo>
                    <a:pt x="15002" y="3290"/>
                    <a:pt x="22944" y="0"/>
                    <a:pt x="31226" y="0"/>
                  </a:cubicBezTo>
                  <a:close/>
                </a:path>
              </a:pathLst>
            </a:custGeom>
            <a:gradFill>
              <a:gsLst>
                <a:gs pos="0">
                  <a:srgbClr val="19010F">
                    <a:alpha val="50588"/>
                  </a:srgbClr>
                </a:gs>
                <a:gs pos="100000">
                  <a:srgbClr val="2E747D">
                    <a:alpha val="50588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9"/>
          <p:cNvSpPr/>
          <p:nvPr/>
        </p:nvSpPr>
        <p:spPr>
          <a:xfrm>
            <a:off x="514350" y="2051643"/>
            <a:ext cx="1641283" cy="1639231"/>
          </a:xfrm>
          <a:custGeom>
            <a:rect b="b" l="l" r="r" t="t"/>
            <a:pathLst>
              <a:path extrusionOk="0" h="3278462" w="3282565">
                <a:moveTo>
                  <a:pt x="0" y="0"/>
                </a:moveTo>
                <a:lnTo>
                  <a:pt x="3282565" y="0"/>
                </a:lnTo>
                <a:lnTo>
                  <a:pt x="3282565" y="3278462"/>
                </a:lnTo>
                <a:lnTo>
                  <a:pt x="0" y="327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9"/>
          <p:cNvSpPr/>
          <p:nvPr/>
        </p:nvSpPr>
        <p:spPr>
          <a:xfrm>
            <a:off x="-1628170" y="-873302"/>
            <a:ext cx="2977044" cy="2924945"/>
          </a:xfrm>
          <a:custGeom>
            <a:rect b="b" l="l" r="r" t="t"/>
            <a:pathLst>
              <a:path extrusionOk="0" h="5849890" w="5954087">
                <a:moveTo>
                  <a:pt x="0" y="0"/>
                </a:moveTo>
                <a:lnTo>
                  <a:pt x="5954087" y="0"/>
                </a:lnTo>
                <a:lnTo>
                  <a:pt x="5954087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9"/>
          <p:cNvSpPr/>
          <p:nvPr/>
        </p:nvSpPr>
        <p:spPr>
          <a:xfrm>
            <a:off x="7141129" y="-948122"/>
            <a:ext cx="2977043" cy="2924945"/>
          </a:xfrm>
          <a:custGeom>
            <a:rect b="b" l="l" r="r" t="t"/>
            <a:pathLst>
              <a:path extrusionOk="0" h="5849890" w="5954087">
                <a:moveTo>
                  <a:pt x="0" y="0"/>
                </a:moveTo>
                <a:lnTo>
                  <a:pt x="5954086" y="0"/>
                </a:lnTo>
                <a:lnTo>
                  <a:pt x="5954086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9"/>
          <p:cNvSpPr txBox="1"/>
          <p:nvPr/>
        </p:nvSpPr>
        <p:spPr>
          <a:xfrm>
            <a:off x="2152648" y="1930175"/>
            <a:ext cx="5428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INTELIGÊNCIA ARTIFICIAL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3105155" y="3533796"/>
            <a:ext cx="352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Você sabe o que é?</a:t>
            </a:r>
            <a:endParaRPr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677926" y="2405352"/>
            <a:ext cx="13140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" sz="5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i="0" lang="en" sz="5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/>
          <p:nvPr/>
        </p:nvSpPr>
        <p:spPr>
          <a:xfrm rot="-1647854">
            <a:off x="-1652239" y="-2737250"/>
            <a:ext cx="3821980" cy="4104139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6"/>
          <p:cNvSpPr/>
          <p:nvPr/>
        </p:nvSpPr>
        <p:spPr>
          <a:xfrm rot="-1647854">
            <a:off x="7910861" y="-1851425"/>
            <a:ext cx="3821980" cy="4104139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>
            <a:off x="4697525" y="930515"/>
            <a:ext cx="4058100" cy="3984310"/>
            <a:chOff x="4697525" y="930515"/>
            <a:chExt cx="4058100" cy="3984310"/>
          </a:xfrm>
        </p:grpSpPr>
        <p:sp>
          <p:nvSpPr>
            <p:cNvPr id="233" name="Google Shape;233;p6"/>
            <p:cNvSpPr/>
            <p:nvPr/>
          </p:nvSpPr>
          <p:spPr>
            <a:xfrm>
              <a:off x="4697525" y="930525"/>
              <a:ext cx="4058100" cy="3984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2EDD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6"/>
            <p:cNvSpPr txBox="1"/>
            <p:nvPr/>
          </p:nvSpPr>
          <p:spPr>
            <a:xfrm>
              <a:off x="5667875" y="930515"/>
              <a:ext cx="2117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Poppins"/>
                  <a:ea typeface="Poppins"/>
                  <a:cs typeface="Poppins"/>
                  <a:sym typeface="Poppins"/>
                </a:rPr>
                <a:t>Inteligência Artificial</a:t>
              </a:r>
              <a:endParaRPr b="1">
                <a:solidFill>
                  <a:srgbClr val="2EDDD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5" name="Google Shape;235;p6"/>
            <p:cNvSpPr txBox="1"/>
            <p:nvPr/>
          </p:nvSpPr>
          <p:spPr>
            <a:xfrm>
              <a:off x="5426075" y="1308610"/>
              <a:ext cx="260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Imitação de inteligência ou padrões comportamentais de humanos, ou entidades vivas.</a:t>
              </a:r>
              <a:endParaRPr sz="11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6" name="Google Shape;236;p6"/>
          <p:cNvSpPr txBox="1"/>
          <p:nvPr/>
        </p:nvSpPr>
        <p:spPr>
          <a:xfrm>
            <a:off x="495500" y="906975"/>
            <a:ext cx="44043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conceito de IA foi mudando no decorrer do tempo, devido ao desenvolvimento de novas técnicas e aprimorações inovadoras.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As aplicações da IA são vastas, abrangendo áreas como: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7" name="Google Shape;237;p6"/>
          <p:cNvGrpSpPr/>
          <p:nvPr/>
        </p:nvGrpSpPr>
        <p:grpSpPr>
          <a:xfrm>
            <a:off x="374388" y="2597137"/>
            <a:ext cx="1243800" cy="1066563"/>
            <a:chOff x="374388" y="2597137"/>
            <a:chExt cx="1243800" cy="1066563"/>
          </a:xfrm>
        </p:grpSpPr>
        <p:pic>
          <p:nvPicPr>
            <p:cNvPr id="238" name="Google Shape;238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0750" y="2597137"/>
              <a:ext cx="651075" cy="65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6"/>
            <p:cNvSpPr txBox="1"/>
            <p:nvPr/>
          </p:nvSpPr>
          <p:spPr>
            <a:xfrm>
              <a:off x="374388" y="3248200"/>
              <a:ext cx="1243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Financeiro</a:t>
              </a:r>
              <a:endParaRPr/>
            </a:p>
          </p:txBody>
        </p:sp>
      </p:grpSp>
      <p:grpSp>
        <p:nvGrpSpPr>
          <p:cNvPr id="240" name="Google Shape;240;p6"/>
          <p:cNvGrpSpPr/>
          <p:nvPr/>
        </p:nvGrpSpPr>
        <p:grpSpPr>
          <a:xfrm>
            <a:off x="2517825" y="2597113"/>
            <a:ext cx="965100" cy="1065912"/>
            <a:chOff x="2072237" y="2590138"/>
            <a:chExt cx="965100" cy="1065912"/>
          </a:xfrm>
        </p:grpSpPr>
        <p:pic>
          <p:nvPicPr>
            <p:cNvPr id="241" name="Google Shape;241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29238" y="2590138"/>
              <a:ext cx="651075" cy="65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6"/>
            <p:cNvSpPr txBox="1"/>
            <p:nvPr/>
          </p:nvSpPr>
          <p:spPr>
            <a:xfrm>
              <a:off x="2072237" y="3255850"/>
              <a:ext cx="96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Saúde</a:t>
              </a:r>
              <a:endParaRPr/>
            </a:p>
          </p:txBody>
        </p:sp>
      </p:grpSp>
      <p:grpSp>
        <p:nvGrpSpPr>
          <p:cNvPr id="243" name="Google Shape;243;p6"/>
          <p:cNvGrpSpPr/>
          <p:nvPr/>
        </p:nvGrpSpPr>
        <p:grpSpPr>
          <a:xfrm>
            <a:off x="492875" y="3814400"/>
            <a:ext cx="1006800" cy="1051275"/>
            <a:chOff x="492875" y="3814400"/>
            <a:chExt cx="1006800" cy="1051275"/>
          </a:xfrm>
        </p:grpSpPr>
        <p:pic>
          <p:nvPicPr>
            <p:cNvPr id="244" name="Google Shape;244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737" y="3814400"/>
              <a:ext cx="651075" cy="65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6"/>
            <p:cNvSpPr txBox="1"/>
            <p:nvPr/>
          </p:nvSpPr>
          <p:spPr>
            <a:xfrm>
              <a:off x="492875" y="4465475"/>
              <a:ext cx="100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Industrial</a:t>
              </a:r>
              <a:endParaRPr/>
            </a:p>
          </p:txBody>
        </p:sp>
      </p:grpSp>
      <p:grpSp>
        <p:nvGrpSpPr>
          <p:cNvPr id="246" name="Google Shape;246;p6"/>
          <p:cNvGrpSpPr/>
          <p:nvPr/>
        </p:nvGrpSpPr>
        <p:grpSpPr>
          <a:xfrm>
            <a:off x="2429310" y="3765471"/>
            <a:ext cx="1142100" cy="1163054"/>
            <a:chOff x="2429310" y="3765471"/>
            <a:chExt cx="1142100" cy="1163054"/>
          </a:xfrm>
        </p:grpSpPr>
        <p:sp>
          <p:nvSpPr>
            <p:cNvPr id="247" name="Google Shape;247;p6"/>
            <p:cNvSpPr txBox="1"/>
            <p:nvPr/>
          </p:nvSpPr>
          <p:spPr>
            <a:xfrm>
              <a:off x="2429310" y="4528325"/>
              <a:ext cx="114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Ambiental</a:t>
              </a:r>
              <a:endParaRPr/>
            </a:p>
          </p:txBody>
        </p:sp>
        <p:pic>
          <p:nvPicPr>
            <p:cNvPr id="248" name="Google Shape;248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18063" y="3765471"/>
              <a:ext cx="764626" cy="764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818beb8d3_0_20"/>
          <p:cNvSpPr txBox="1"/>
          <p:nvPr/>
        </p:nvSpPr>
        <p:spPr>
          <a:xfrm>
            <a:off x="-1353103" y="70914"/>
            <a:ext cx="8253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EXEMPLOS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37818beb8d3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50" y="1010357"/>
            <a:ext cx="4155857" cy="11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7818beb8d3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965" y="228602"/>
            <a:ext cx="3472274" cy="231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7818beb8d3_0_20"/>
          <p:cNvSpPr/>
          <p:nvPr/>
        </p:nvSpPr>
        <p:spPr>
          <a:xfrm rot="7990709">
            <a:off x="-2753468" y="-2858920"/>
            <a:ext cx="3835977" cy="4119170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6" y="0"/>
                </a:lnTo>
                <a:lnTo>
                  <a:pt x="7663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7" name="Google Shape;257;g37818beb8d3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1535" y="2223777"/>
            <a:ext cx="2123075" cy="2574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7818beb8d3_0_20"/>
          <p:cNvSpPr/>
          <p:nvPr/>
        </p:nvSpPr>
        <p:spPr>
          <a:xfrm rot="-3273732">
            <a:off x="8109048" y="3668849"/>
            <a:ext cx="3833105" cy="4116086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g37818beb8d3_0_20"/>
          <p:cNvSpPr/>
          <p:nvPr/>
        </p:nvSpPr>
        <p:spPr>
          <a:xfrm>
            <a:off x="-1214969" y="4681460"/>
            <a:ext cx="3831908" cy="4114800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g37818beb8d3_0_20"/>
          <p:cNvSpPr txBox="1"/>
          <p:nvPr/>
        </p:nvSpPr>
        <p:spPr>
          <a:xfrm>
            <a:off x="572325" y="2196671"/>
            <a:ext cx="302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Lucs1590/eucalyptus-count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37818beb8d3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2659" y="1477957"/>
            <a:ext cx="2349987" cy="140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7818beb8d3_0_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3888" y="3021839"/>
            <a:ext cx="3883074" cy="156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7818beb8d3_0_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8750" y="2147583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7818beb8d3_0_20"/>
          <p:cNvSpPr txBox="1"/>
          <p:nvPr/>
        </p:nvSpPr>
        <p:spPr>
          <a:xfrm>
            <a:off x="2263231" y="4736426"/>
            <a:ext cx="302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Lucs1590/</a:t>
            </a:r>
            <a:r>
              <a:rPr lang="en" sz="100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qualification-computer-science-unesp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37818beb8d3_0_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9656" y="4687339"/>
            <a:ext cx="313574" cy="3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7818beb8d3_0_20"/>
          <p:cNvSpPr txBox="1"/>
          <p:nvPr/>
        </p:nvSpPr>
        <p:spPr>
          <a:xfrm>
            <a:off x="7185484" y="2553658"/>
            <a:ext cx="196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Inspeção de granulado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7818beb8d3_0_20"/>
          <p:cNvSpPr txBox="1"/>
          <p:nvPr/>
        </p:nvSpPr>
        <p:spPr>
          <a:xfrm>
            <a:off x="5511284" y="4585733"/>
            <a:ext cx="196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Modelo de Arrecadação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7ea46f731_0_25"/>
          <p:cNvSpPr/>
          <p:nvPr/>
        </p:nvSpPr>
        <p:spPr>
          <a:xfrm rot="-1647854">
            <a:off x="-1652239" y="-2737250"/>
            <a:ext cx="3821980" cy="4104139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g377ea46f731_0_25"/>
          <p:cNvSpPr/>
          <p:nvPr/>
        </p:nvSpPr>
        <p:spPr>
          <a:xfrm rot="-1647854">
            <a:off x="7910861" y="-1851425"/>
            <a:ext cx="3821980" cy="4104139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4" name="Google Shape;274;g377ea46f731_0_25"/>
          <p:cNvGrpSpPr/>
          <p:nvPr/>
        </p:nvGrpSpPr>
        <p:grpSpPr>
          <a:xfrm>
            <a:off x="4697525" y="930515"/>
            <a:ext cx="4058100" cy="3984310"/>
            <a:chOff x="4697525" y="930515"/>
            <a:chExt cx="4058100" cy="3984310"/>
          </a:xfrm>
        </p:grpSpPr>
        <p:sp>
          <p:nvSpPr>
            <p:cNvPr id="275" name="Google Shape;275;g377ea46f731_0_25"/>
            <p:cNvSpPr/>
            <p:nvPr/>
          </p:nvSpPr>
          <p:spPr>
            <a:xfrm>
              <a:off x="4697525" y="930525"/>
              <a:ext cx="4058100" cy="3984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2EDD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377ea46f731_0_25"/>
            <p:cNvSpPr txBox="1"/>
            <p:nvPr/>
          </p:nvSpPr>
          <p:spPr>
            <a:xfrm>
              <a:off x="5667875" y="930515"/>
              <a:ext cx="2117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Poppins"/>
                  <a:ea typeface="Poppins"/>
                  <a:cs typeface="Poppins"/>
                  <a:sym typeface="Poppins"/>
                </a:rPr>
                <a:t>Inteligência Artificial</a:t>
              </a:r>
              <a:endParaRPr b="1">
                <a:solidFill>
                  <a:srgbClr val="2EDDD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7" name="Google Shape;277;g377ea46f731_0_25"/>
            <p:cNvSpPr txBox="1"/>
            <p:nvPr/>
          </p:nvSpPr>
          <p:spPr>
            <a:xfrm>
              <a:off x="5426075" y="1308610"/>
              <a:ext cx="260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Imitação de inteligência ou padrões comportamentais de humanos, ou entidades vivas.</a:t>
              </a:r>
              <a:endParaRPr sz="11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8" name="Google Shape;278;g377ea46f731_0_25"/>
          <p:cNvGrpSpPr/>
          <p:nvPr/>
        </p:nvGrpSpPr>
        <p:grpSpPr>
          <a:xfrm>
            <a:off x="5222225" y="1955100"/>
            <a:ext cx="3008700" cy="2954100"/>
            <a:chOff x="5222225" y="1955100"/>
            <a:chExt cx="3008700" cy="2954100"/>
          </a:xfrm>
        </p:grpSpPr>
        <p:sp>
          <p:nvSpPr>
            <p:cNvPr id="279" name="Google Shape;279;g377ea46f731_0_25"/>
            <p:cNvSpPr/>
            <p:nvPr/>
          </p:nvSpPr>
          <p:spPr>
            <a:xfrm>
              <a:off x="5222225" y="1955100"/>
              <a:ext cx="3008700" cy="2954100"/>
            </a:xfrm>
            <a:prstGeom prst="ellipse">
              <a:avLst/>
            </a:prstGeom>
            <a:solidFill>
              <a:srgbClr val="2EDD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g377ea46f731_0_25"/>
            <p:cNvSpPr txBox="1"/>
            <p:nvPr/>
          </p:nvSpPr>
          <p:spPr>
            <a:xfrm>
              <a:off x="5667875" y="1976800"/>
              <a:ext cx="2117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888888"/>
                  </a:solidFill>
                  <a:latin typeface="Poppins"/>
                  <a:ea typeface="Poppins"/>
                  <a:cs typeface="Poppins"/>
                  <a:sym typeface="Poppins"/>
                </a:rPr>
                <a:t>Aprendizado de Máquina</a:t>
              </a:r>
              <a:endParaRPr b="1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1" name="Google Shape;281;g377ea46f731_0_25"/>
            <p:cNvSpPr txBox="1"/>
            <p:nvPr/>
          </p:nvSpPr>
          <p:spPr>
            <a:xfrm>
              <a:off x="5426075" y="2450144"/>
              <a:ext cx="260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888888"/>
                  </a:solidFill>
                  <a:latin typeface="Open Sans"/>
                  <a:ea typeface="Open Sans"/>
                  <a:cs typeface="Open Sans"/>
                  <a:sym typeface="Open Sans"/>
                </a:rPr>
                <a:t>Técnica em que computadores podem “aprender” com dados, sem usar regras complexas.</a:t>
              </a:r>
              <a:endPara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2" name="Google Shape;282;g377ea46f731_0_25"/>
          <p:cNvSpPr txBox="1"/>
          <p:nvPr/>
        </p:nvSpPr>
        <p:spPr>
          <a:xfrm>
            <a:off x="495500" y="906975"/>
            <a:ext cx="48996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Aprendizado de máquina é um subcampo da IA, que permite que as máquinas aprendam a partir de dados. 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g377ea46f731_0_25"/>
          <p:cNvSpPr txBox="1"/>
          <p:nvPr/>
        </p:nvSpPr>
        <p:spPr>
          <a:xfrm>
            <a:off x="495500" y="2118975"/>
            <a:ext cx="41682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Ela se divide em: 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Aprendizado </a:t>
            </a: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supervisionado:</a:t>
            </a: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onde o modelo é treinado com dados rotulados; 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Aprendizado não </a:t>
            </a: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supervisionado:</a:t>
            </a: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que busca identificar padrões em dados não rotulados.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818beb8d3_0_57"/>
          <p:cNvSpPr/>
          <p:nvPr/>
        </p:nvSpPr>
        <p:spPr>
          <a:xfrm rot="-1647854">
            <a:off x="-1652239" y="-2737250"/>
            <a:ext cx="3821980" cy="4104139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g37818beb8d3_0_57"/>
          <p:cNvSpPr/>
          <p:nvPr/>
        </p:nvSpPr>
        <p:spPr>
          <a:xfrm rot="-1647854">
            <a:off x="7910861" y="-1851425"/>
            <a:ext cx="3821980" cy="4104139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0" name="Google Shape;290;g37818beb8d3_0_57"/>
          <p:cNvGrpSpPr/>
          <p:nvPr/>
        </p:nvGrpSpPr>
        <p:grpSpPr>
          <a:xfrm>
            <a:off x="4697525" y="930515"/>
            <a:ext cx="4058100" cy="3984310"/>
            <a:chOff x="4697525" y="930515"/>
            <a:chExt cx="4058100" cy="3984310"/>
          </a:xfrm>
        </p:grpSpPr>
        <p:sp>
          <p:nvSpPr>
            <p:cNvPr id="291" name="Google Shape;291;g37818beb8d3_0_57"/>
            <p:cNvSpPr/>
            <p:nvPr/>
          </p:nvSpPr>
          <p:spPr>
            <a:xfrm>
              <a:off x="4697525" y="930525"/>
              <a:ext cx="4058100" cy="3984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2EDD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37818beb8d3_0_57"/>
            <p:cNvSpPr txBox="1"/>
            <p:nvPr/>
          </p:nvSpPr>
          <p:spPr>
            <a:xfrm>
              <a:off x="5667875" y="930515"/>
              <a:ext cx="2117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Poppins"/>
                  <a:ea typeface="Poppins"/>
                  <a:cs typeface="Poppins"/>
                  <a:sym typeface="Poppins"/>
                </a:rPr>
                <a:t>Inteligência Artificial</a:t>
              </a:r>
              <a:endParaRPr b="1">
                <a:solidFill>
                  <a:srgbClr val="2EDDD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3" name="Google Shape;293;g37818beb8d3_0_57"/>
            <p:cNvSpPr txBox="1"/>
            <p:nvPr/>
          </p:nvSpPr>
          <p:spPr>
            <a:xfrm>
              <a:off x="5426075" y="1308610"/>
              <a:ext cx="260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Imitação de inteligência ou padrões comportamentais de humanos, ou entidades vivas.</a:t>
              </a:r>
              <a:endParaRPr sz="11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4" name="Google Shape;294;g37818beb8d3_0_57"/>
          <p:cNvGrpSpPr/>
          <p:nvPr/>
        </p:nvGrpSpPr>
        <p:grpSpPr>
          <a:xfrm>
            <a:off x="5222225" y="1955100"/>
            <a:ext cx="3008700" cy="2954100"/>
            <a:chOff x="5222225" y="1955100"/>
            <a:chExt cx="3008700" cy="2954100"/>
          </a:xfrm>
        </p:grpSpPr>
        <p:sp>
          <p:nvSpPr>
            <p:cNvPr id="295" name="Google Shape;295;g37818beb8d3_0_57"/>
            <p:cNvSpPr/>
            <p:nvPr/>
          </p:nvSpPr>
          <p:spPr>
            <a:xfrm>
              <a:off x="5222225" y="1955100"/>
              <a:ext cx="3008700" cy="2954100"/>
            </a:xfrm>
            <a:prstGeom prst="ellipse">
              <a:avLst/>
            </a:prstGeom>
            <a:solidFill>
              <a:srgbClr val="2EDD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g37818beb8d3_0_57"/>
            <p:cNvSpPr txBox="1"/>
            <p:nvPr/>
          </p:nvSpPr>
          <p:spPr>
            <a:xfrm>
              <a:off x="5667875" y="1976800"/>
              <a:ext cx="2117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888888"/>
                  </a:solidFill>
                  <a:latin typeface="Poppins"/>
                  <a:ea typeface="Poppins"/>
                  <a:cs typeface="Poppins"/>
                  <a:sym typeface="Poppins"/>
                </a:rPr>
                <a:t>Aprendizado de Máquina</a:t>
              </a:r>
              <a:endParaRPr b="1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7" name="Google Shape;297;g37818beb8d3_0_57"/>
            <p:cNvSpPr txBox="1"/>
            <p:nvPr/>
          </p:nvSpPr>
          <p:spPr>
            <a:xfrm>
              <a:off x="5426075" y="2450144"/>
              <a:ext cx="260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888888"/>
                  </a:solidFill>
                  <a:latin typeface="Open Sans"/>
                  <a:ea typeface="Open Sans"/>
                  <a:cs typeface="Open Sans"/>
                  <a:sym typeface="Open Sans"/>
                </a:rPr>
                <a:t>Técnica em que computadores podem “aprender” com dados, sem usar regras complexas.</a:t>
              </a:r>
              <a:endPara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8" name="Google Shape;298;g37818beb8d3_0_57"/>
          <p:cNvSpPr txBox="1"/>
          <p:nvPr/>
        </p:nvSpPr>
        <p:spPr>
          <a:xfrm>
            <a:off x="1034125" y="3963825"/>
            <a:ext cx="292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https://forms.office.com/r/FharvQnJEP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9" name="Google Shape;299;g37818beb8d3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302" y="2016950"/>
            <a:ext cx="1946846" cy="194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7818beb8d3_0_57"/>
          <p:cNvSpPr/>
          <p:nvPr/>
        </p:nvSpPr>
        <p:spPr>
          <a:xfrm>
            <a:off x="-1649481" y="3025587"/>
            <a:ext cx="3317557" cy="4114800"/>
          </a:xfrm>
          <a:custGeom>
            <a:rect b="b" l="l" r="r" t="t"/>
            <a:pathLst>
              <a:path extrusionOk="0" h="8229600" w="6635115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7ea46f731_0_42"/>
          <p:cNvSpPr/>
          <p:nvPr/>
        </p:nvSpPr>
        <p:spPr>
          <a:xfrm rot="-1647854">
            <a:off x="-1652239" y="-2737250"/>
            <a:ext cx="3821980" cy="4104139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g377ea46f731_0_42"/>
          <p:cNvSpPr/>
          <p:nvPr/>
        </p:nvSpPr>
        <p:spPr>
          <a:xfrm rot="-1647854">
            <a:off x="7910861" y="-1851425"/>
            <a:ext cx="3821980" cy="4104139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7" name="Google Shape;307;g377ea46f731_0_42"/>
          <p:cNvGrpSpPr/>
          <p:nvPr/>
        </p:nvGrpSpPr>
        <p:grpSpPr>
          <a:xfrm>
            <a:off x="4697525" y="930515"/>
            <a:ext cx="4058100" cy="3984310"/>
            <a:chOff x="4697525" y="930515"/>
            <a:chExt cx="4058100" cy="3984310"/>
          </a:xfrm>
        </p:grpSpPr>
        <p:sp>
          <p:nvSpPr>
            <p:cNvPr id="308" name="Google Shape;308;g377ea46f731_0_42"/>
            <p:cNvSpPr/>
            <p:nvPr/>
          </p:nvSpPr>
          <p:spPr>
            <a:xfrm>
              <a:off x="4697525" y="930525"/>
              <a:ext cx="4058100" cy="3984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2EDD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g377ea46f731_0_42"/>
            <p:cNvSpPr txBox="1"/>
            <p:nvPr/>
          </p:nvSpPr>
          <p:spPr>
            <a:xfrm>
              <a:off x="5667875" y="930515"/>
              <a:ext cx="2117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Poppins"/>
                  <a:ea typeface="Poppins"/>
                  <a:cs typeface="Poppins"/>
                  <a:sym typeface="Poppins"/>
                </a:rPr>
                <a:t>Inteligência Artificial</a:t>
              </a:r>
              <a:endParaRPr b="1">
                <a:solidFill>
                  <a:srgbClr val="2EDDD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0" name="Google Shape;310;g377ea46f731_0_42"/>
            <p:cNvSpPr txBox="1"/>
            <p:nvPr/>
          </p:nvSpPr>
          <p:spPr>
            <a:xfrm>
              <a:off x="5426075" y="1308610"/>
              <a:ext cx="260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Imitação de inteligência ou padrões comportamentais de humanos, ou entidades vivas.</a:t>
              </a:r>
              <a:endParaRPr sz="11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1" name="Google Shape;311;g377ea46f731_0_42"/>
          <p:cNvGrpSpPr/>
          <p:nvPr/>
        </p:nvGrpSpPr>
        <p:grpSpPr>
          <a:xfrm>
            <a:off x="5222225" y="1955100"/>
            <a:ext cx="3008700" cy="2954100"/>
            <a:chOff x="5222225" y="1955100"/>
            <a:chExt cx="3008700" cy="2954100"/>
          </a:xfrm>
        </p:grpSpPr>
        <p:sp>
          <p:nvSpPr>
            <p:cNvPr id="312" name="Google Shape;312;g377ea46f731_0_42"/>
            <p:cNvSpPr/>
            <p:nvPr/>
          </p:nvSpPr>
          <p:spPr>
            <a:xfrm>
              <a:off x="5222225" y="1955100"/>
              <a:ext cx="3008700" cy="2954100"/>
            </a:xfrm>
            <a:prstGeom prst="ellipse">
              <a:avLst/>
            </a:prstGeom>
            <a:solidFill>
              <a:srgbClr val="2EDD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377ea46f731_0_42"/>
            <p:cNvSpPr txBox="1"/>
            <p:nvPr/>
          </p:nvSpPr>
          <p:spPr>
            <a:xfrm>
              <a:off x="5667875" y="1976800"/>
              <a:ext cx="2117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888888"/>
                  </a:solidFill>
                  <a:latin typeface="Poppins"/>
                  <a:ea typeface="Poppins"/>
                  <a:cs typeface="Poppins"/>
                  <a:sym typeface="Poppins"/>
                </a:rPr>
                <a:t>Aprendizado de Máquina</a:t>
              </a:r>
              <a:endParaRPr b="1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4" name="Google Shape;314;g377ea46f731_0_42"/>
            <p:cNvSpPr txBox="1"/>
            <p:nvPr/>
          </p:nvSpPr>
          <p:spPr>
            <a:xfrm>
              <a:off x="5426075" y="2450144"/>
              <a:ext cx="260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888888"/>
                  </a:solidFill>
                  <a:latin typeface="Open Sans"/>
                  <a:ea typeface="Open Sans"/>
                  <a:cs typeface="Open Sans"/>
                  <a:sym typeface="Open Sans"/>
                </a:rPr>
                <a:t>Técnica em que computadores podem “aprender” com dados, sem usar regras complexas.</a:t>
              </a:r>
              <a:endPara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5" name="Google Shape;315;g377ea46f731_0_42"/>
          <p:cNvGrpSpPr/>
          <p:nvPr/>
        </p:nvGrpSpPr>
        <p:grpSpPr>
          <a:xfrm>
            <a:off x="5779625" y="3045056"/>
            <a:ext cx="1893900" cy="1859700"/>
            <a:chOff x="5736944" y="3045056"/>
            <a:chExt cx="1893900" cy="1859700"/>
          </a:xfrm>
        </p:grpSpPr>
        <p:sp>
          <p:nvSpPr>
            <p:cNvPr id="316" name="Google Shape;316;g377ea46f731_0_42"/>
            <p:cNvSpPr/>
            <p:nvPr/>
          </p:nvSpPr>
          <p:spPr>
            <a:xfrm>
              <a:off x="5736944" y="3045056"/>
              <a:ext cx="1893900" cy="1859700"/>
            </a:xfrm>
            <a:prstGeom prst="ellipse">
              <a:avLst/>
            </a:prstGeom>
            <a:solidFill>
              <a:srgbClr val="888888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g377ea46f731_0_42"/>
            <p:cNvSpPr txBox="1"/>
            <p:nvPr/>
          </p:nvSpPr>
          <p:spPr>
            <a:xfrm>
              <a:off x="5934494" y="3154975"/>
              <a:ext cx="1498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Deep Learning</a:t>
              </a:r>
              <a:endParaRPr b="1" i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8" name="Google Shape;318;g377ea46f731_0_42"/>
            <p:cNvSpPr txBox="1"/>
            <p:nvPr/>
          </p:nvSpPr>
          <p:spPr>
            <a:xfrm>
              <a:off x="5736944" y="3664950"/>
              <a:ext cx="1893900" cy="8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Técnica que usa aprendizado de máquina se inspirando em nosso cérebro e conexões neuronais.</a:t>
              </a:r>
              <a:endParaRPr sz="1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9" name="Google Shape;319;g377ea46f731_0_42"/>
          <p:cNvSpPr txBox="1"/>
          <p:nvPr/>
        </p:nvSpPr>
        <p:spPr>
          <a:xfrm>
            <a:off x="464041" y="906975"/>
            <a:ext cx="48996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Aprendizado profundo, ou </a:t>
            </a:r>
            <a:r>
              <a:rPr i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Deep Learning</a:t>
            </a: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que é uma subárea do aprendizado de máquina. Essa abordagem emprega </a:t>
            </a: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redes neurais inspiradas no funcionamento do cérebro humano.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g377ea46f731_0_42"/>
          <p:cNvSpPr txBox="1"/>
          <p:nvPr/>
        </p:nvSpPr>
        <p:spPr>
          <a:xfrm>
            <a:off x="464050" y="2118975"/>
            <a:ext cx="419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As redes de Deep Learning </a:t>
            </a: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contam normalmente com</a:t>
            </a: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muitas </a:t>
            </a: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camadas,</a:t>
            </a: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são </a:t>
            </a: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capazes de lidar com grande volume de dados</a:t>
            </a: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regras complexas para </a:t>
            </a:r>
            <a:r>
              <a:rPr b="1"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aprender.</a:t>
            </a:r>
            <a:endParaRPr/>
          </a:p>
        </p:txBody>
      </p:sp>
      <p:pic>
        <p:nvPicPr>
          <p:cNvPr id="321" name="Google Shape;321;g377ea46f731_0_42"/>
          <p:cNvPicPr preferRelativeResize="0"/>
          <p:nvPr/>
        </p:nvPicPr>
        <p:blipFill rotWithShape="1">
          <a:blip r:embed="rId4">
            <a:alphaModFix/>
          </a:blip>
          <a:srcRect b="0" l="0" r="50293" t="0"/>
          <a:stretch/>
        </p:blipFill>
        <p:spPr>
          <a:xfrm>
            <a:off x="2035463" y="3281775"/>
            <a:ext cx="1756776" cy="16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37818beb8d3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7818beb8d3_0_88"/>
          <p:cNvSpPr/>
          <p:nvPr/>
        </p:nvSpPr>
        <p:spPr>
          <a:xfrm>
            <a:off x="-182389" y="340502"/>
            <a:ext cx="917227" cy="1033495"/>
          </a:xfrm>
          <a:custGeom>
            <a:rect b="b" l="l" r="r" t="t"/>
            <a:pathLst>
              <a:path extrusionOk="0" h="2066990" w="1834454">
                <a:moveTo>
                  <a:pt x="0" y="0"/>
                </a:moveTo>
                <a:lnTo>
                  <a:pt x="1834454" y="0"/>
                </a:lnTo>
                <a:lnTo>
                  <a:pt x="1834454" y="2066990"/>
                </a:lnTo>
                <a:lnTo>
                  <a:pt x="0" y="2066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8" name="Google Shape;328;g37818beb8d3_0_88"/>
          <p:cNvGrpSpPr/>
          <p:nvPr/>
        </p:nvGrpSpPr>
        <p:grpSpPr>
          <a:xfrm>
            <a:off x="3578425" y="3326549"/>
            <a:ext cx="10496225" cy="1651608"/>
            <a:chOff x="0" y="-57150"/>
            <a:chExt cx="5343766" cy="870000"/>
          </a:xfrm>
        </p:grpSpPr>
        <p:sp>
          <p:nvSpPr>
            <p:cNvPr id="329" name="Google Shape;329;g37818beb8d3_0_88"/>
            <p:cNvSpPr/>
            <p:nvPr/>
          </p:nvSpPr>
          <p:spPr>
            <a:xfrm>
              <a:off x="0" y="0"/>
              <a:ext cx="5343766" cy="303567"/>
            </a:xfrm>
            <a:custGeom>
              <a:rect b="b" l="l" r="r" t="t"/>
              <a:pathLst>
                <a:path extrusionOk="0" h="303567" w="5343766">
                  <a:moveTo>
                    <a:pt x="0" y="0"/>
                  </a:moveTo>
                  <a:lnTo>
                    <a:pt x="5343766" y="0"/>
                  </a:lnTo>
                  <a:lnTo>
                    <a:pt x="5343766" y="303567"/>
                  </a:lnTo>
                  <a:lnTo>
                    <a:pt x="0" y="303567"/>
                  </a:lnTo>
                  <a:close/>
                </a:path>
              </a:pathLst>
            </a:custGeom>
            <a:gradFill>
              <a:gsLst>
                <a:gs pos="0">
                  <a:srgbClr val="19010F"/>
                </a:gs>
                <a:gs pos="100000">
                  <a:srgbClr val="59EBFF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330" name="Google Shape;330;g37818beb8d3_0_88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g37818beb8d3_0_88"/>
          <p:cNvGrpSpPr/>
          <p:nvPr/>
        </p:nvGrpSpPr>
        <p:grpSpPr>
          <a:xfrm>
            <a:off x="3578425" y="4132049"/>
            <a:ext cx="10637835" cy="1651608"/>
            <a:chOff x="0" y="-57150"/>
            <a:chExt cx="5343766" cy="870000"/>
          </a:xfrm>
        </p:grpSpPr>
        <p:sp>
          <p:nvSpPr>
            <p:cNvPr id="332" name="Google Shape;332;g37818beb8d3_0_88"/>
            <p:cNvSpPr/>
            <p:nvPr/>
          </p:nvSpPr>
          <p:spPr>
            <a:xfrm>
              <a:off x="0" y="0"/>
              <a:ext cx="5343766" cy="303567"/>
            </a:xfrm>
            <a:custGeom>
              <a:rect b="b" l="l" r="r" t="t"/>
              <a:pathLst>
                <a:path extrusionOk="0" h="303567" w="5343766">
                  <a:moveTo>
                    <a:pt x="0" y="0"/>
                  </a:moveTo>
                  <a:lnTo>
                    <a:pt x="5343766" y="0"/>
                  </a:lnTo>
                  <a:lnTo>
                    <a:pt x="5343766" y="303567"/>
                  </a:lnTo>
                  <a:lnTo>
                    <a:pt x="0" y="303567"/>
                  </a:lnTo>
                  <a:close/>
                </a:path>
              </a:pathLst>
            </a:custGeom>
            <a:gradFill>
              <a:gsLst>
                <a:gs pos="0">
                  <a:srgbClr val="19010F"/>
                </a:gs>
                <a:gs pos="100000">
                  <a:srgbClr val="59EBFF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333" name="Google Shape;333;g37818beb8d3_0_88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g37818beb8d3_0_88"/>
          <p:cNvSpPr/>
          <p:nvPr/>
        </p:nvSpPr>
        <p:spPr>
          <a:xfrm rot="3497914">
            <a:off x="5475283" y="-1897307"/>
            <a:ext cx="3843729" cy="4110941"/>
          </a:xfrm>
          <a:custGeom>
            <a:rect b="b" l="l" r="r" t="t"/>
            <a:pathLst>
              <a:path extrusionOk="0"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g37818beb8d3_0_88"/>
          <p:cNvSpPr/>
          <p:nvPr/>
        </p:nvSpPr>
        <p:spPr>
          <a:xfrm>
            <a:off x="-892751" y="2985268"/>
            <a:ext cx="2337952" cy="2510553"/>
          </a:xfrm>
          <a:custGeom>
            <a:rect b="b" l="l" r="r" t="t"/>
            <a:pathLst>
              <a:path extrusionOk="0" h="5021105" w="4675904">
                <a:moveTo>
                  <a:pt x="0" y="0"/>
                </a:moveTo>
                <a:lnTo>
                  <a:pt x="4675904" y="0"/>
                </a:lnTo>
                <a:lnTo>
                  <a:pt x="4675904" y="5021105"/>
                </a:lnTo>
                <a:lnTo>
                  <a:pt x="0" y="5021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g37818beb8d3_0_88"/>
          <p:cNvSpPr txBox="1"/>
          <p:nvPr/>
        </p:nvSpPr>
        <p:spPr>
          <a:xfrm>
            <a:off x="3916618" y="3527450"/>
            <a:ext cx="57552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INTELIGÊNCIA ARTIFICIAL</a:t>
            </a:r>
            <a:endParaRPr b="1" sz="2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GENERATIVA</a:t>
            </a:r>
            <a:endParaRPr b="1" sz="2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/>
          <p:nvPr/>
        </p:nvSpPr>
        <p:spPr>
          <a:xfrm>
            <a:off x="321906" y="2618513"/>
            <a:ext cx="954900" cy="2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2012</a:t>
            </a:r>
            <a:endParaRPr b="1" i="0" sz="700" u="none" cap="none" strike="noStrike">
              <a:solidFill>
                <a:srgbClr val="2EDDD3"/>
              </a:solidFill>
            </a:endParaRPr>
          </a:p>
        </p:txBody>
      </p:sp>
      <p:sp>
        <p:nvSpPr>
          <p:cNvPr id="342" name="Google Shape;342;p8"/>
          <p:cNvSpPr txBox="1"/>
          <p:nvPr/>
        </p:nvSpPr>
        <p:spPr>
          <a:xfrm>
            <a:off x="43956" y="3743586"/>
            <a:ext cx="1510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AlexNet (CNN) vence ImageNet</a:t>
            </a:r>
            <a:r>
              <a:rPr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;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Revolução do </a:t>
            </a:r>
            <a:r>
              <a:rPr b="1" i="1"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Deep Learning </a:t>
            </a:r>
            <a:r>
              <a:rPr b="1"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se inicia.</a:t>
            </a:r>
            <a:endParaRPr b="1"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8"/>
          <p:cNvSpPr txBox="1"/>
          <p:nvPr/>
        </p:nvSpPr>
        <p:spPr>
          <a:xfrm>
            <a:off x="4685934" y="2329301"/>
            <a:ext cx="718200" cy="5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2019- 2020</a:t>
            </a:r>
            <a:endParaRPr b="1" i="0" sz="1500" u="none" cap="none" strike="noStrike">
              <a:solidFill>
                <a:srgbClr val="2EDDD3"/>
              </a:solidFill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4203834" y="3743586"/>
            <a:ext cx="1682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GPT-2 é lançado com 1.5B de parâmetros;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GPT-3 é lançado com 175B de parâmetros.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1543600" y="3556351"/>
            <a:ext cx="718200" cy="2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 sz="15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015</a:t>
            </a:r>
            <a:endParaRPr b="1" i="0" sz="700" u="none" cap="none" strike="noStrike">
              <a:solidFill>
                <a:srgbClr val="2EDDD3"/>
              </a:solidFill>
            </a:endParaRPr>
          </a:p>
        </p:txBody>
      </p:sp>
      <p:sp>
        <p:nvSpPr>
          <p:cNvPr id="346" name="Google Shape;346;p8"/>
          <p:cNvSpPr txBox="1"/>
          <p:nvPr/>
        </p:nvSpPr>
        <p:spPr>
          <a:xfrm>
            <a:off x="1123300" y="1879037"/>
            <a:ext cx="1558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Aprendizado por reforço;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Maquina vence humano no AlphaGo</a:t>
            </a:r>
            <a:r>
              <a:rPr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47" name="Google Shape;347;p8"/>
          <p:cNvCxnSpPr/>
          <p:nvPr/>
        </p:nvCxnSpPr>
        <p:spPr>
          <a:xfrm>
            <a:off x="8206425" y="3200187"/>
            <a:ext cx="2084400" cy="0"/>
          </a:xfrm>
          <a:prstGeom prst="straightConnector1">
            <a:avLst/>
          </a:prstGeom>
          <a:noFill/>
          <a:ln cap="flat" cmpd="sng" w="13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" name="Google Shape;348;p8"/>
          <p:cNvSpPr/>
          <p:nvPr/>
        </p:nvSpPr>
        <p:spPr>
          <a:xfrm>
            <a:off x="7947318" y="2865689"/>
            <a:ext cx="662522" cy="662522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4" y="0"/>
                </a:lnTo>
                <a:lnTo>
                  <a:pt x="1325044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49" name="Google Shape;349;p8"/>
          <p:cNvCxnSpPr/>
          <p:nvPr/>
        </p:nvCxnSpPr>
        <p:spPr>
          <a:xfrm flipH="1" rot="10800000">
            <a:off x="7422175" y="3200075"/>
            <a:ext cx="956700" cy="1800"/>
          </a:xfrm>
          <a:prstGeom prst="straightConnector1">
            <a:avLst/>
          </a:prstGeom>
          <a:noFill/>
          <a:ln cap="flat" cmpd="sng" w="13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8"/>
          <p:cNvSpPr txBox="1"/>
          <p:nvPr/>
        </p:nvSpPr>
        <p:spPr>
          <a:xfrm>
            <a:off x="7919515" y="3556351"/>
            <a:ext cx="718200" cy="2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b="1" lang="en" sz="15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i="0" sz="700" u="none" cap="none" strike="noStrike">
              <a:solidFill>
                <a:srgbClr val="2EDDD3"/>
              </a:solidFill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6867607" y="2865689"/>
            <a:ext cx="662522" cy="662522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52" name="Google Shape;352;p8"/>
          <p:cNvCxnSpPr/>
          <p:nvPr/>
        </p:nvCxnSpPr>
        <p:spPr>
          <a:xfrm>
            <a:off x="6271856" y="3201875"/>
            <a:ext cx="1033200" cy="0"/>
          </a:xfrm>
          <a:prstGeom prst="straightConnector1">
            <a:avLst/>
          </a:prstGeom>
          <a:noFill/>
          <a:ln cap="flat" cmpd="sng" w="13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8"/>
          <p:cNvSpPr/>
          <p:nvPr/>
        </p:nvSpPr>
        <p:spPr>
          <a:xfrm>
            <a:off x="5788894" y="2851035"/>
            <a:ext cx="662522" cy="662522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54" name="Google Shape;354;p8"/>
          <p:cNvCxnSpPr/>
          <p:nvPr/>
        </p:nvCxnSpPr>
        <p:spPr>
          <a:xfrm>
            <a:off x="5275375" y="3200175"/>
            <a:ext cx="942300" cy="0"/>
          </a:xfrm>
          <a:prstGeom prst="straightConnector1">
            <a:avLst/>
          </a:prstGeom>
          <a:noFill/>
          <a:ln cap="flat" cmpd="sng" w="13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8"/>
          <p:cNvSpPr txBox="1"/>
          <p:nvPr/>
        </p:nvSpPr>
        <p:spPr>
          <a:xfrm>
            <a:off x="7437348" y="2217737"/>
            <a:ext cx="168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Lançamento do GPT-4o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4713773" y="2851035"/>
            <a:ext cx="662522" cy="662522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8"/>
          <p:cNvSpPr/>
          <p:nvPr/>
        </p:nvSpPr>
        <p:spPr>
          <a:xfrm>
            <a:off x="2608912" y="2865689"/>
            <a:ext cx="662522" cy="662522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58" name="Google Shape;358;p8"/>
          <p:cNvCxnSpPr/>
          <p:nvPr/>
        </p:nvCxnSpPr>
        <p:spPr>
          <a:xfrm>
            <a:off x="2205182" y="3200187"/>
            <a:ext cx="835500" cy="0"/>
          </a:xfrm>
          <a:prstGeom prst="straightConnector1">
            <a:avLst/>
          </a:prstGeom>
          <a:noFill/>
          <a:ln cap="flat" cmpd="sng" w="13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8"/>
          <p:cNvSpPr/>
          <p:nvPr/>
        </p:nvSpPr>
        <p:spPr>
          <a:xfrm>
            <a:off x="1571439" y="2865689"/>
            <a:ext cx="662522" cy="662522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60" name="Google Shape;360;p8"/>
          <p:cNvCxnSpPr/>
          <p:nvPr/>
        </p:nvCxnSpPr>
        <p:spPr>
          <a:xfrm>
            <a:off x="1122340" y="3200187"/>
            <a:ext cx="903300" cy="0"/>
          </a:xfrm>
          <a:prstGeom prst="straightConnector1">
            <a:avLst/>
          </a:prstGeom>
          <a:noFill/>
          <a:ln cap="flat" cmpd="sng" w="13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8"/>
          <p:cNvSpPr/>
          <p:nvPr/>
        </p:nvSpPr>
        <p:spPr>
          <a:xfrm>
            <a:off x="468095" y="2865689"/>
            <a:ext cx="662522" cy="662522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4" y="0"/>
                </a:lnTo>
                <a:lnTo>
                  <a:pt x="1325044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62" name="Google Shape;362;p8"/>
          <p:cNvCxnSpPr/>
          <p:nvPr/>
        </p:nvCxnSpPr>
        <p:spPr>
          <a:xfrm flipH="1" rot="10800000">
            <a:off x="-1748458" y="3192837"/>
            <a:ext cx="2637300" cy="14700"/>
          </a:xfrm>
          <a:prstGeom prst="straightConnector1">
            <a:avLst/>
          </a:prstGeom>
          <a:noFill/>
          <a:ln cap="flat" cmpd="sng" w="13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8"/>
          <p:cNvSpPr/>
          <p:nvPr/>
        </p:nvSpPr>
        <p:spPr>
          <a:xfrm rot="-1651825">
            <a:off x="-1649253" y="-2743200"/>
            <a:ext cx="3831907" cy="4114800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8"/>
          <p:cNvSpPr/>
          <p:nvPr/>
        </p:nvSpPr>
        <p:spPr>
          <a:xfrm rot="-1647854">
            <a:off x="7654037" y="-2346875"/>
            <a:ext cx="3821980" cy="4104139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8"/>
          <p:cNvSpPr txBox="1"/>
          <p:nvPr/>
        </p:nvSpPr>
        <p:spPr>
          <a:xfrm>
            <a:off x="-171450" y="402607"/>
            <a:ext cx="948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1" lang="en" sz="5500" u="none" cap="none" strike="noStrike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TIMELINE</a:t>
            </a:r>
            <a:endParaRPr b="0" i="1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"/>
          <p:cNvSpPr txBox="1"/>
          <p:nvPr/>
        </p:nvSpPr>
        <p:spPr>
          <a:xfrm>
            <a:off x="2581073" y="2618513"/>
            <a:ext cx="718200" cy="2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b="1" i="0" sz="700" u="none" cap="none" strike="noStrike">
              <a:solidFill>
                <a:srgbClr val="2EDDD3"/>
              </a:solidFill>
            </a:endParaRPr>
          </a:p>
        </p:txBody>
      </p:sp>
      <p:sp>
        <p:nvSpPr>
          <p:cNvPr id="367" name="Google Shape;367;p8"/>
          <p:cNvSpPr txBox="1"/>
          <p:nvPr/>
        </p:nvSpPr>
        <p:spPr>
          <a:xfrm>
            <a:off x="2098973" y="3743586"/>
            <a:ext cx="168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Transformer + mecanismo de atenção;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 da DeepMind</a:t>
            </a:r>
            <a:r>
              <a:rPr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8" name="Google Shape;368;p8"/>
          <p:cNvSpPr txBox="1"/>
          <p:nvPr/>
        </p:nvSpPr>
        <p:spPr>
          <a:xfrm>
            <a:off x="3622393" y="3556351"/>
            <a:ext cx="718200" cy="2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 sz="15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018</a:t>
            </a:r>
            <a:endParaRPr b="1" i="0" sz="700" u="none" cap="none" strike="noStrike">
              <a:solidFill>
                <a:srgbClr val="2EDDD3"/>
              </a:solidFill>
            </a:endParaRPr>
          </a:p>
        </p:txBody>
      </p:sp>
      <p:sp>
        <p:nvSpPr>
          <p:cNvPr id="369" name="Google Shape;369;p8"/>
          <p:cNvSpPr txBox="1"/>
          <p:nvPr/>
        </p:nvSpPr>
        <p:spPr>
          <a:xfrm>
            <a:off x="3140302" y="2217737"/>
            <a:ext cx="168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GPT-1 nasce</a:t>
            </a:r>
            <a:r>
              <a:rPr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;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BERT nasce</a:t>
            </a:r>
            <a:r>
              <a:rPr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0" name="Google Shape;370;p8"/>
          <p:cNvSpPr txBox="1"/>
          <p:nvPr/>
        </p:nvSpPr>
        <p:spPr>
          <a:xfrm>
            <a:off x="5761055" y="3556351"/>
            <a:ext cx="718200" cy="2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2022</a:t>
            </a:r>
            <a:endParaRPr b="1" i="0" sz="700" u="none" cap="none" strike="noStrike">
              <a:solidFill>
                <a:srgbClr val="2EDDD3"/>
              </a:solidFill>
            </a:endParaRPr>
          </a:p>
        </p:txBody>
      </p:sp>
      <p:sp>
        <p:nvSpPr>
          <p:cNvPr id="371" name="Google Shape;371;p8"/>
          <p:cNvSpPr txBox="1"/>
          <p:nvPr/>
        </p:nvSpPr>
        <p:spPr>
          <a:xfrm>
            <a:off x="5278955" y="2048537"/>
            <a:ext cx="168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GPT-3.5 é lançado</a:t>
            </a:r>
            <a:r>
              <a:rPr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;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Começa a revolução da IA Generativa com ChatGPT.</a:t>
            </a:r>
            <a:endParaRPr b="1"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2" name="Google Shape;372;p8"/>
          <p:cNvSpPr txBox="1"/>
          <p:nvPr/>
        </p:nvSpPr>
        <p:spPr>
          <a:xfrm>
            <a:off x="6839775" y="2618513"/>
            <a:ext cx="718200" cy="2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rPr>
              <a:t>2023</a:t>
            </a:r>
            <a:endParaRPr b="1" i="0" sz="1500" u="none" cap="none" strike="noStrike">
              <a:solidFill>
                <a:srgbClr val="2EDDD3"/>
              </a:solidFill>
            </a:endParaRPr>
          </a:p>
        </p:txBody>
      </p:sp>
      <p:sp>
        <p:nvSpPr>
          <p:cNvPr id="373" name="Google Shape;373;p8"/>
          <p:cNvSpPr txBox="1"/>
          <p:nvPr/>
        </p:nvSpPr>
        <p:spPr>
          <a:xfrm>
            <a:off x="6357668" y="3743586"/>
            <a:ext cx="168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Lançamento do GPT-4;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Microsoft anuncia GPT em seus sistemas;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lança sua IA - Gemini;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 lança LLaMA</a:t>
            </a:r>
            <a:r>
              <a:rPr lang="en" sz="11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  <a:endParaRPr sz="11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74" name="Google Shape;374;p8"/>
          <p:cNvCxnSpPr/>
          <p:nvPr/>
        </p:nvCxnSpPr>
        <p:spPr>
          <a:xfrm flipH="1" rot="10800000">
            <a:off x="4176350" y="3200325"/>
            <a:ext cx="966600" cy="16200"/>
          </a:xfrm>
          <a:prstGeom prst="straightConnector1">
            <a:avLst/>
          </a:prstGeom>
          <a:noFill/>
          <a:ln cap="flat" cmpd="sng" w="13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8"/>
          <p:cNvSpPr/>
          <p:nvPr/>
        </p:nvSpPr>
        <p:spPr>
          <a:xfrm>
            <a:off x="3650221" y="2851035"/>
            <a:ext cx="662522" cy="662522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76" name="Google Shape;376;p8"/>
          <p:cNvCxnSpPr/>
          <p:nvPr/>
        </p:nvCxnSpPr>
        <p:spPr>
          <a:xfrm>
            <a:off x="3256782" y="3200187"/>
            <a:ext cx="835500" cy="0"/>
          </a:xfrm>
          <a:prstGeom prst="straightConnector1">
            <a:avLst/>
          </a:prstGeom>
          <a:noFill/>
          <a:ln cap="flat" cmpd="sng" w="1333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377d6d81980_2_1" title="step-back.jpg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g377d6d81980_2_1"/>
          <p:cNvGrpSpPr/>
          <p:nvPr/>
        </p:nvGrpSpPr>
        <p:grpSpPr>
          <a:xfrm>
            <a:off x="1348875" y="1974025"/>
            <a:ext cx="6446125" cy="1502214"/>
            <a:chOff x="0" y="-57150"/>
            <a:chExt cx="3395557" cy="1427553"/>
          </a:xfrm>
        </p:grpSpPr>
        <p:sp>
          <p:nvSpPr>
            <p:cNvPr id="383" name="Google Shape;383;g377d6d81980_2_1"/>
            <p:cNvSpPr/>
            <p:nvPr/>
          </p:nvSpPr>
          <p:spPr>
            <a:xfrm>
              <a:off x="0" y="0"/>
              <a:ext cx="3395557" cy="1370403"/>
            </a:xfrm>
            <a:custGeom>
              <a:rect b="b" l="l" r="r" t="t"/>
              <a:pathLst>
                <a:path extrusionOk="0" h="1370403" w="3395557">
                  <a:moveTo>
                    <a:pt x="31226" y="0"/>
                  </a:moveTo>
                  <a:lnTo>
                    <a:pt x="3364331" y="0"/>
                  </a:lnTo>
                  <a:cubicBezTo>
                    <a:pt x="3372613" y="0"/>
                    <a:pt x="3380555" y="3290"/>
                    <a:pt x="3386411" y="9146"/>
                  </a:cubicBezTo>
                  <a:cubicBezTo>
                    <a:pt x="3392267" y="15002"/>
                    <a:pt x="3395557" y="22944"/>
                    <a:pt x="3395557" y="31226"/>
                  </a:cubicBezTo>
                  <a:lnTo>
                    <a:pt x="3395557" y="1339177"/>
                  </a:lnTo>
                  <a:cubicBezTo>
                    <a:pt x="3395557" y="1347459"/>
                    <a:pt x="3392267" y="1355402"/>
                    <a:pt x="3386411" y="1361258"/>
                  </a:cubicBezTo>
                  <a:cubicBezTo>
                    <a:pt x="3380555" y="1367114"/>
                    <a:pt x="3372613" y="1370403"/>
                    <a:pt x="3364331" y="1370403"/>
                  </a:cubicBezTo>
                  <a:lnTo>
                    <a:pt x="31226" y="1370403"/>
                  </a:lnTo>
                  <a:cubicBezTo>
                    <a:pt x="13980" y="1370403"/>
                    <a:pt x="0" y="1356423"/>
                    <a:pt x="0" y="1339177"/>
                  </a:cubicBezTo>
                  <a:lnTo>
                    <a:pt x="0" y="31226"/>
                  </a:lnTo>
                  <a:cubicBezTo>
                    <a:pt x="0" y="22944"/>
                    <a:pt x="3290" y="15002"/>
                    <a:pt x="9146" y="9146"/>
                  </a:cubicBezTo>
                  <a:cubicBezTo>
                    <a:pt x="15002" y="3290"/>
                    <a:pt x="22944" y="0"/>
                    <a:pt x="31226" y="0"/>
                  </a:cubicBezTo>
                  <a:close/>
                </a:path>
              </a:pathLst>
            </a:custGeom>
            <a:gradFill>
              <a:gsLst>
                <a:gs pos="0">
                  <a:srgbClr val="19010F">
                    <a:alpha val="50588"/>
                  </a:srgbClr>
                </a:gs>
                <a:gs pos="100000">
                  <a:srgbClr val="2E747D">
                    <a:alpha val="50588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377d6d81980_2_1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g377d6d81980_2_1"/>
          <p:cNvSpPr txBox="1"/>
          <p:nvPr/>
        </p:nvSpPr>
        <p:spPr>
          <a:xfrm>
            <a:off x="1509219" y="2448082"/>
            <a:ext cx="612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STEP BACK</a:t>
            </a:r>
            <a:endParaRPr b="1" i="1" sz="3600" u="none" cap="none" strike="noStrik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86" name="Google Shape;386;g377d6d81980_2_1"/>
          <p:cNvSpPr/>
          <p:nvPr/>
        </p:nvSpPr>
        <p:spPr>
          <a:xfrm>
            <a:off x="-2179992" y="2571750"/>
            <a:ext cx="4006787" cy="4114800"/>
          </a:xfrm>
          <a:custGeom>
            <a:rect b="b" l="l" r="r" t="t"/>
            <a:pathLst>
              <a:path extrusionOk="0" h="8229600" w="8013573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g377d6d81980_2_1"/>
          <p:cNvSpPr/>
          <p:nvPr/>
        </p:nvSpPr>
        <p:spPr>
          <a:xfrm rot="-7302086">
            <a:off x="-827593" y="-2384432"/>
            <a:ext cx="4003028" cy="4110941"/>
          </a:xfrm>
          <a:custGeom>
            <a:rect b="b" l="l" r="r" t="t"/>
            <a:pathLst>
              <a:path extrusionOk="0" h="8229600" w="8013573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g377d6d81980_2_1"/>
          <p:cNvSpPr/>
          <p:nvPr/>
        </p:nvSpPr>
        <p:spPr>
          <a:xfrm rot="-7302086">
            <a:off x="7840158" y="-1540149"/>
            <a:ext cx="4003028" cy="4110941"/>
          </a:xfrm>
          <a:custGeom>
            <a:rect b="b" l="l" r="r" t="t"/>
            <a:pathLst>
              <a:path extrusionOk="0" h="8229600" w="8013573">
                <a:moveTo>
                  <a:pt x="0" y="0"/>
                </a:moveTo>
                <a:lnTo>
                  <a:pt x="8013573" y="0"/>
                </a:lnTo>
                <a:lnTo>
                  <a:pt x="80135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g377d6d81980_2_1"/>
          <p:cNvSpPr/>
          <p:nvPr/>
        </p:nvSpPr>
        <p:spPr>
          <a:xfrm>
            <a:off x="3753740" y="514350"/>
            <a:ext cx="1641283" cy="1639231"/>
          </a:xfrm>
          <a:custGeom>
            <a:rect b="b" l="l" r="r" t="t"/>
            <a:pathLst>
              <a:path extrusionOk="0" h="3278462" w="3282565">
                <a:moveTo>
                  <a:pt x="0" y="0"/>
                </a:moveTo>
                <a:lnTo>
                  <a:pt x="3282565" y="0"/>
                </a:lnTo>
                <a:lnTo>
                  <a:pt x="3282565" y="3278462"/>
                </a:lnTo>
                <a:lnTo>
                  <a:pt x="0" y="327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g377d6d81980_2_1"/>
          <p:cNvSpPr txBox="1"/>
          <p:nvPr/>
        </p:nvSpPr>
        <p:spPr>
          <a:xfrm>
            <a:off x="3917317" y="868058"/>
            <a:ext cx="131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" sz="5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title="family.jpeg"/>
          <p:cNvPicPr preferRelativeResize="0"/>
          <p:nvPr/>
        </p:nvPicPr>
        <p:blipFill rotWithShape="1">
          <a:blip r:embed="rId3">
            <a:alphaModFix/>
          </a:blip>
          <a:srcRect b="9557" l="0" r="0" t="1946"/>
          <a:stretch/>
        </p:blipFill>
        <p:spPr>
          <a:xfrm>
            <a:off x="2118930" y="228599"/>
            <a:ext cx="3787026" cy="4468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"/>
          <p:cNvGrpSpPr/>
          <p:nvPr/>
        </p:nvGrpSpPr>
        <p:grpSpPr>
          <a:xfrm>
            <a:off x="-500403" y="3571692"/>
            <a:ext cx="10144605" cy="1651513"/>
            <a:chOff x="0" y="-57150"/>
            <a:chExt cx="5343766" cy="86995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5343766" cy="539380"/>
            </a:xfrm>
            <a:custGeom>
              <a:rect b="b" l="l" r="r" t="t"/>
              <a:pathLst>
                <a:path extrusionOk="0" h="539380" w="5343766">
                  <a:moveTo>
                    <a:pt x="0" y="0"/>
                  </a:moveTo>
                  <a:lnTo>
                    <a:pt x="5343766" y="0"/>
                  </a:lnTo>
                  <a:lnTo>
                    <a:pt x="5343766" y="539380"/>
                  </a:lnTo>
                  <a:lnTo>
                    <a:pt x="0" y="539380"/>
                  </a:lnTo>
                  <a:close/>
                </a:path>
              </a:pathLst>
            </a:custGeom>
            <a:gradFill>
              <a:gsLst>
                <a:gs pos="0">
                  <a:srgbClr val="19010F"/>
                </a:gs>
                <a:gs pos="100000">
                  <a:srgbClr val="59EBFF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105" name="Google Shape;105;p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2"/>
          <p:cNvSpPr/>
          <p:nvPr/>
        </p:nvSpPr>
        <p:spPr>
          <a:xfrm>
            <a:off x="8094822" y="2266950"/>
            <a:ext cx="3317557" cy="4114800"/>
          </a:xfrm>
          <a:custGeom>
            <a:rect b="b" l="l" r="r" t="t"/>
            <a:pathLst>
              <a:path extrusionOk="0" h="8229600" w="6635115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>
            <a:off x="-2001678" y="3086100"/>
            <a:ext cx="3317557" cy="4114800"/>
          </a:xfrm>
          <a:custGeom>
            <a:rect b="b" l="l" r="r" t="t"/>
            <a:pathLst>
              <a:path extrusionOk="0" h="8229600" w="6635115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 rot="-3270957">
            <a:off x="-1687353" y="-1602618"/>
            <a:ext cx="3831908" cy="4114800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 rot="-3273732">
            <a:off x="5969672" y="-2721101"/>
            <a:ext cx="3833105" cy="4116086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 txBox="1"/>
          <p:nvPr/>
        </p:nvSpPr>
        <p:spPr>
          <a:xfrm>
            <a:off x="514350" y="3811925"/>
            <a:ext cx="568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4800" u="none" cap="none" strike="noStrike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OLÁ, PESSOAL!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6230325" y="3984100"/>
            <a:ext cx="22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Meu nome é </a:t>
            </a:r>
            <a:r>
              <a:rPr b="1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Lucas Brito</a:t>
            </a:r>
            <a:r>
              <a:rPr b="0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Trabalho como </a:t>
            </a:r>
            <a:r>
              <a:rPr b="1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Engenheiro de Aprendizado de Máquinas</a:t>
            </a:r>
            <a:r>
              <a:rPr b="0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no Agibank!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77ea46f731_0_0"/>
          <p:cNvSpPr txBox="1"/>
          <p:nvPr/>
        </p:nvSpPr>
        <p:spPr>
          <a:xfrm>
            <a:off x="4887050" y="1024204"/>
            <a:ext cx="39981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Ambiente Acadêmico:</a:t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Desempenho do modelo (assertividade, acurácia, etc.);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Inovação;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Exploratório e Experimental.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g377ea46f731_0_0"/>
          <p:cNvSpPr txBox="1"/>
          <p:nvPr/>
        </p:nvSpPr>
        <p:spPr>
          <a:xfrm>
            <a:off x="395650" y="1024204"/>
            <a:ext cx="4777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Ambiente Empresarial:</a:t>
            </a:r>
            <a:endParaRPr b="1"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Retorno ($$) sobre o Investimento ($);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Redução de custos, riscos e/ou provisão;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Aumento de lucro;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Escalabilidade, Robustez, Segurança e Privacidade de Dados</a:t>
            </a: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7" name="Google Shape;397;g377ea46f73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213" y="2825800"/>
            <a:ext cx="3613573" cy="20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77ea46f731_0_0"/>
          <p:cNvSpPr/>
          <p:nvPr/>
        </p:nvSpPr>
        <p:spPr>
          <a:xfrm>
            <a:off x="-589490" y="-709083"/>
            <a:ext cx="1528138" cy="1528138"/>
          </a:xfrm>
          <a:custGeom>
            <a:rect b="b" l="l" r="r" t="t"/>
            <a:pathLst>
              <a:path extrusionOk="0" h="3056276" w="3056276">
                <a:moveTo>
                  <a:pt x="0" y="0"/>
                </a:moveTo>
                <a:lnTo>
                  <a:pt x="3056276" y="0"/>
                </a:lnTo>
                <a:lnTo>
                  <a:pt x="3056276" y="3056276"/>
                </a:lnTo>
                <a:lnTo>
                  <a:pt x="0" y="305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g377ea46f731_0_0"/>
          <p:cNvSpPr/>
          <p:nvPr/>
        </p:nvSpPr>
        <p:spPr>
          <a:xfrm>
            <a:off x="6663320" y="3376496"/>
            <a:ext cx="2480683" cy="3076816"/>
          </a:xfrm>
          <a:custGeom>
            <a:rect b="b" l="l" r="r" t="t"/>
            <a:pathLst>
              <a:path extrusionOk="0" h="6153632" w="4961366">
                <a:moveTo>
                  <a:pt x="0" y="0"/>
                </a:moveTo>
                <a:lnTo>
                  <a:pt x="4961366" y="0"/>
                </a:lnTo>
                <a:lnTo>
                  <a:pt x="4961366" y="6153632"/>
                </a:lnTo>
                <a:lnTo>
                  <a:pt x="0" y="615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g377ea46f731_0_0"/>
          <p:cNvSpPr/>
          <p:nvPr/>
        </p:nvSpPr>
        <p:spPr>
          <a:xfrm rot="-5623140">
            <a:off x="5881576" y="-1955622"/>
            <a:ext cx="2485918" cy="3083309"/>
          </a:xfrm>
          <a:custGeom>
            <a:rect b="b" l="l" r="r" t="t"/>
            <a:pathLst>
              <a:path extrusionOk="0" h="6153632" w="4961366">
                <a:moveTo>
                  <a:pt x="0" y="0"/>
                </a:moveTo>
                <a:lnTo>
                  <a:pt x="4961366" y="0"/>
                </a:lnTo>
                <a:lnTo>
                  <a:pt x="4961366" y="6153632"/>
                </a:lnTo>
                <a:lnTo>
                  <a:pt x="0" y="615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g377ea46f731_0_0"/>
          <p:cNvSpPr txBox="1"/>
          <p:nvPr/>
        </p:nvSpPr>
        <p:spPr>
          <a:xfrm>
            <a:off x="-171450" y="248742"/>
            <a:ext cx="948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DESAFIOS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78f9033c56_0_32"/>
          <p:cNvSpPr/>
          <p:nvPr/>
        </p:nvSpPr>
        <p:spPr>
          <a:xfrm>
            <a:off x="-589490" y="-709083"/>
            <a:ext cx="1528138" cy="1528138"/>
          </a:xfrm>
          <a:custGeom>
            <a:rect b="b" l="l" r="r" t="t"/>
            <a:pathLst>
              <a:path extrusionOk="0" h="3056276" w="3056276">
                <a:moveTo>
                  <a:pt x="0" y="0"/>
                </a:moveTo>
                <a:lnTo>
                  <a:pt x="3056276" y="0"/>
                </a:lnTo>
                <a:lnTo>
                  <a:pt x="3056276" y="3056276"/>
                </a:lnTo>
                <a:lnTo>
                  <a:pt x="0" y="305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g378f9033c56_0_32"/>
          <p:cNvSpPr/>
          <p:nvPr/>
        </p:nvSpPr>
        <p:spPr>
          <a:xfrm>
            <a:off x="6663320" y="3376496"/>
            <a:ext cx="2480683" cy="3076816"/>
          </a:xfrm>
          <a:custGeom>
            <a:rect b="b" l="l" r="r" t="t"/>
            <a:pathLst>
              <a:path extrusionOk="0" h="6153632" w="4961366">
                <a:moveTo>
                  <a:pt x="0" y="0"/>
                </a:moveTo>
                <a:lnTo>
                  <a:pt x="4961366" y="0"/>
                </a:lnTo>
                <a:lnTo>
                  <a:pt x="4961366" y="6153632"/>
                </a:lnTo>
                <a:lnTo>
                  <a:pt x="0" y="615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g378f9033c56_0_32"/>
          <p:cNvSpPr/>
          <p:nvPr/>
        </p:nvSpPr>
        <p:spPr>
          <a:xfrm rot="-5623140">
            <a:off x="5881576" y="-1955622"/>
            <a:ext cx="2485918" cy="3083309"/>
          </a:xfrm>
          <a:custGeom>
            <a:rect b="b" l="l" r="r" t="t"/>
            <a:pathLst>
              <a:path extrusionOk="0" h="6153632" w="4961366">
                <a:moveTo>
                  <a:pt x="0" y="0"/>
                </a:moveTo>
                <a:lnTo>
                  <a:pt x="4961366" y="0"/>
                </a:lnTo>
                <a:lnTo>
                  <a:pt x="4961366" y="6153632"/>
                </a:lnTo>
                <a:lnTo>
                  <a:pt x="0" y="615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g378f9033c56_0_32"/>
          <p:cNvSpPr txBox="1"/>
          <p:nvPr/>
        </p:nvSpPr>
        <p:spPr>
          <a:xfrm>
            <a:off x="-171450" y="248742"/>
            <a:ext cx="948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DESAFIOS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g378f9033c56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50" y="955667"/>
            <a:ext cx="3782222" cy="2723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378f9033c56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225" y="955673"/>
            <a:ext cx="4286174" cy="9550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78f9033c56_0_17"/>
          <p:cNvSpPr/>
          <p:nvPr/>
        </p:nvSpPr>
        <p:spPr>
          <a:xfrm>
            <a:off x="-589490" y="-709083"/>
            <a:ext cx="1528138" cy="1528138"/>
          </a:xfrm>
          <a:custGeom>
            <a:rect b="b" l="l" r="r" t="t"/>
            <a:pathLst>
              <a:path extrusionOk="0" h="3056276" w="3056276">
                <a:moveTo>
                  <a:pt x="0" y="0"/>
                </a:moveTo>
                <a:lnTo>
                  <a:pt x="3056276" y="0"/>
                </a:lnTo>
                <a:lnTo>
                  <a:pt x="3056276" y="3056276"/>
                </a:lnTo>
                <a:lnTo>
                  <a:pt x="0" y="305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g378f9033c56_0_17"/>
          <p:cNvSpPr/>
          <p:nvPr/>
        </p:nvSpPr>
        <p:spPr>
          <a:xfrm rot="-5623140">
            <a:off x="5881576" y="-1955622"/>
            <a:ext cx="2485918" cy="3083309"/>
          </a:xfrm>
          <a:custGeom>
            <a:rect b="b" l="l" r="r" t="t"/>
            <a:pathLst>
              <a:path extrusionOk="0" h="6153632" w="4961366">
                <a:moveTo>
                  <a:pt x="0" y="0"/>
                </a:moveTo>
                <a:lnTo>
                  <a:pt x="4961366" y="0"/>
                </a:lnTo>
                <a:lnTo>
                  <a:pt x="4961366" y="6153632"/>
                </a:lnTo>
                <a:lnTo>
                  <a:pt x="0" y="615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g378f9033c56_0_17"/>
          <p:cNvSpPr txBox="1"/>
          <p:nvPr/>
        </p:nvSpPr>
        <p:spPr>
          <a:xfrm>
            <a:off x="-171450" y="248742"/>
            <a:ext cx="948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DESAFIOS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g378f9033c56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747" y="3902675"/>
            <a:ext cx="1873375" cy="10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78f9033c56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5775" y="3902675"/>
            <a:ext cx="1535211" cy="10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78f9033c56_0_17"/>
          <p:cNvSpPr/>
          <p:nvPr/>
        </p:nvSpPr>
        <p:spPr>
          <a:xfrm rot="10800000">
            <a:off x="6522186" y="2523425"/>
            <a:ext cx="3828101" cy="4094226"/>
          </a:xfrm>
          <a:custGeom>
            <a:rect b="b" l="l" r="r" t="t"/>
            <a:pathLst>
              <a:path extrusionOk="0"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22" name="Google Shape;422;g378f9033c56_0_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8750" y="955667"/>
            <a:ext cx="3782222" cy="27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78f9033c56_0_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6953" y="1972650"/>
            <a:ext cx="3630718" cy="27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" y="2442427"/>
            <a:ext cx="4569476" cy="276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4533" y="-33325"/>
            <a:ext cx="4569469" cy="2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 rot="-10267807">
            <a:off x="3995992" y="-577463"/>
            <a:ext cx="1501431" cy="1377563"/>
          </a:xfrm>
          <a:custGeom>
            <a:rect b="b" l="l" r="r" t="t"/>
            <a:pathLst>
              <a:path extrusionOk="0" h="2755126" w="3002862">
                <a:moveTo>
                  <a:pt x="0" y="0"/>
                </a:moveTo>
                <a:lnTo>
                  <a:pt x="3002863" y="0"/>
                </a:lnTo>
                <a:lnTo>
                  <a:pt x="3002863" y="2755126"/>
                </a:lnTo>
                <a:lnTo>
                  <a:pt x="0" y="275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7"/>
          <p:cNvSpPr/>
          <p:nvPr/>
        </p:nvSpPr>
        <p:spPr>
          <a:xfrm>
            <a:off x="8291043" y="4699500"/>
            <a:ext cx="1078499" cy="1078500"/>
          </a:xfrm>
          <a:custGeom>
            <a:rect b="b" l="l" r="r" t="t"/>
            <a:pathLst>
              <a:path extrusionOk="0" h="2156999" w="2156999">
                <a:moveTo>
                  <a:pt x="0" y="0"/>
                </a:moveTo>
                <a:lnTo>
                  <a:pt x="2156999" y="0"/>
                </a:lnTo>
                <a:lnTo>
                  <a:pt x="2156999" y="2156998"/>
                </a:lnTo>
                <a:lnTo>
                  <a:pt x="0" y="2156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7"/>
          <p:cNvSpPr/>
          <p:nvPr/>
        </p:nvSpPr>
        <p:spPr>
          <a:xfrm>
            <a:off x="-1052170" y="3562350"/>
            <a:ext cx="4466540" cy="4114800"/>
          </a:xfrm>
          <a:custGeom>
            <a:rect b="b" l="l" r="r" t="t"/>
            <a:pathLst>
              <a:path extrusionOk="0" h="8229600" w="8933080">
                <a:moveTo>
                  <a:pt x="0" y="0"/>
                </a:moveTo>
                <a:lnTo>
                  <a:pt x="8933080" y="0"/>
                </a:lnTo>
                <a:lnTo>
                  <a:pt x="89330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7"/>
          <p:cNvSpPr txBox="1"/>
          <p:nvPr/>
        </p:nvSpPr>
        <p:spPr>
          <a:xfrm>
            <a:off x="258750" y="1017529"/>
            <a:ext cx="421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Metodologia que tem como principal objetivo entregar </a:t>
            </a:r>
            <a:r>
              <a:rPr lang="en" sz="1000">
                <a:solidFill>
                  <a:srgbClr val="2EDDD3"/>
                </a:solidFill>
                <a:latin typeface="Poppins"/>
                <a:ea typeface="Poppins"/>
                <a:cs typeface="Poppins"/>
                <a:sym typeface="Poppins"/>
              </a:rPr>
              <a:t>dados 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alta qualidade de forma </a:t>
            </a:r>
            <a: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rápida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eficiente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b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Conjunto de práticas para gerenciar e otimizar o </a:t>
            </a:r>
            <a: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ciclo de vida dos dados;</a:t>
            </a:r>
            <a:b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Governança, automação e colaboração entre equipes de dados;</a:t>
            </a:r>
            <a:b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Qualidade, acessibilidade e confiabilidade dos dados para IA.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7"/>
          <p:cNvSpPr txBox="1"/>
          <p:nvPr/>
        </p:nvSpPr>
        <p:spPr>
          <a:xfrm>
            <a:off x="4663674" y="3350998"/>
            <a:ext cx="4218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Metodologia que tem como principal objetivo garantir a qualidade na </a:t>
            </a:r>
            <a: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colaboração,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desenvolvimento,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governança 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implantação </a:t>
            </a: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modelos de Aprendizado de Máquina (ML).</a:t>
            </a:r>
            <a:b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Conjunto de práticas para gerenciar e otimizar o </a:t>
            </a:r>
            <a: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ciclo de vida dos modelos de IA/ML;</a:t>
            </a:r>
            <a:br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Automatiza a implantação, treinamento, validação e monitoramento de modelos;</a:t>
            </a:r>
            <a:b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Qualidade, escalabilidade e confiabilidade dos modelos de IA.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5" name="Google Shape;43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3225" y="2457073"/>
            <a:ext cx="883000" cy="8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4500" y="228600"/>
            <a:ext cx="883000" cy="8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14" title="business.jpg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62" y="513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14"/>
          <p:cNvGrpSpPr/>
          <p:nvPr/>
        </p:nvGrpSpPr>
        <p:grpSpPr>
          <a:xfrm>
            <a:off x="1348874" y="1461950"/>
            <a:ext cx="6446253" cy="2710121"/>
            <a:chOff x="0" y="-57150"/>
            <a:chExt cx="3395557" cy="1427553"/>
          </a:xfrm>
        </p:grpSpPr>
        <p:sp>
          <p:nvSpPr>
            <p:cNvPr id="443" name="Google Shape;443;p14"/>
            <p:cNvSpPr/>
            <p:nvPr/>
          </p:nvSpPr>
          <p:spPr>
            <a:xfrm>
              <a:off x="0" y="0"/>
              <a:ext cx="3395557" cy="1370403"/>
            </a:xfrm>
            <a:custGeom>
              <a:rect b="b" l="l" r="r" t="t"/>
              <a:pathLst>
                <a:path extrusionOk="0" h="1370403" w="3395557">
                  <a:moveTo>
                    <a:pt x="31226" y="0"/>
                  </a:moveTo>
                  <a:lnTo>
                    <a:pt x="3364331" y="0"/>
                  </a:lnTo>
                  <a:cubicBezTo>
                    <a:pt x="3372613" y="0"/>
                    <a:pt x="3380555" y="3290"/>
                    <a:pt x="3386411" y="9146"/>
                  </a:cubicBezTo>
                  <a:cubicBezTo>
                    <a:pt x="3392267" y="15002"/>
                    <a:pt x="3395557" y="22944"/>
                    <a:pt x="3395557" y="31226"/>
                  </a:cubicBezTo>
                  <a:lnTo>
                    <a:pt x="3395557" y="1339177"/>
                  </a:lnTo>
                  <a:cubicBezTo>
                    <a:pt x="3395557" y="1347459"/>
                    <a:pt x="3392267" y="1355402"/>
                    <a:pt x="3386411" y="1361258"/>
                  </a:cubicBezTo>
                  <a:cubicBezTo>
                    <a:pt x="3380555" y="1367114"/>
                    <a:pt x="3372613" y="1370403"/>
                    <a:pt x="3364331" y="1370403"/>
                  </a:cubicBezTo>
                  <a:lnTo>
                    <a:pt x="31226" y="1370403"/>
                  </a:lnTo>
                  <a:cubicBezTo>
                    <a:pt x="13980" y="1370403"/>
                    <a:pt x="0" y="1356423"/>
                    <a:pt x="0" y="1339177"/>
                  </a:cubicBezTo>
                  <a:lnTo>
                    <a:pt x="0" y="31226"/>
                  </a:lnTo>
                  <a:cubicBezTo>
                    <a:pt x="0" y="22944"/>
                    <a:pt x="3290" y="15002"/>
                    <a:pt x="9146" y="9146"/>
                  </a:cubicBezTo>
                  <a:cubicBezTo>
                    <a:pt x="15002" y="3290"/>
                    <a:pt x="22944" y="0"/>
                    <a:pt x="31226" y="0"/>
                  </a:cubicBezTo>
                  <a:close/>
                </a:path>
              </a:pathLst>
            </a:custGeom>
            <a:gradFill>
              <a:gsLst>
                <a:gs pos="0">
                  <a:srgbClr val="19010F">
                    <a:alpha val="50588"/>
                  </a:srgbClr>
                </a:gs>
                <a:gs pos="100000">
                  <a:srgbClr val="2E747D">
                    <a:alpha val="50588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14"/>
          <p:cNvSpPr/>
          <p:nvPr/>
        </p:nvSpPr>
        <p:spPr>
          <a:xfrm>
            <a:off x="3753740" y="514350"/>
            <a:ext cx="1641283" cy="1639231"/>
          </a:xfrm>
          <a:custGeom>
            <a:rect b="b" l="l" r="r" t="t"/>
            <a:pathLst>
              <a:path extrusionOk="0" h="3278462" w="3282565">
                <a:moveTo>
                  <a:pt x="0" y="0"/>
                </a:moveTo>
                <a:lnTo>
                  <a:pt x="3282565" y="0"/>
                </a:lnTo>
                <a:lnTo>
                  <a:pt x="3282565" y="3278462"/>
                </a:lnTo>
                <a:lnTo>
                  <a:pt x="0" y="327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14"/>
          <p:cNvSpPr txBox="1"/>
          <p:nvPr/>
        </p:nvSpPr>
        <p:spPr>
          <a:xfrm>
            <a:off x="1509219" y="2496920"/>
            <a:ext cx="6125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PROJETOS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4"/>
          <p:cNvSpPr txBox="1"/>
          <p:nvPr/>
        </p:nvSpPr>
        <p:spPr>
          <a:xfrm>
            <a:off x="2812607" y="3513880"/>
            <a:ext cx="3523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 que estamos construindo?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4"/>
          <p:cNvSpPr txBox="1"/>
          <p:nvPr/>
        </p:nvSpPr>
        <p:spPr>
          <a:xfrm>
            <a:off x="3917317" y="868058"/>
            <a:ext cx="1314129" cy="879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" sz="5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4"/>
          <p:cNvSpPr/>
          <p:nvPr/>
        </p:nvSpPr>
        <p:spPr>
          <a:xfrm rot="7990709">
            <a:off x="-2140043" y="-2061470"/>
            <a:ext cx="3835977" cy="4119170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6" y="0"/>
                </a:lnTo>
                <a:lnTo>
                  <a:pt x="7663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14"/>
          <p:cNvSpPr/>
          <p:nvPr/>
        </p:nvSpPr>
        <p:spPr>
          <a:xfrm rot="-3273732">
            <a:off x="6351723" y="-2910551"/>
            <a:ext cx="3833105" cy="4116086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14"/>
          <p:cNvSpPr/>
          <p:nvPr/>
        </p:nvSpPr>
        <p:spPr>
          <a:xfrm>
            <a:off x="814106" y="4500585"/>
            <a:ext cx="3831908" cy="4114800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5"/>
          <p:cNvSpPr/>
          <p:nvPr/>
        </p:nvSpPr>
        <p:spPr>
          <a:xfrm>
            <a:off x="5434965" y="936966"/>
            <a:ext cx="3254913" cy="3254913"/>
          </a:xfrm>
          <a:custGeom>
            <a:rect b="b" l="l" r="r" t="t"/>
            <a:pathLst>
              <a:path extrusionOk="0" h="6509826" w="6509826">
                <a:moveTo>
                  <a:pt x="0" y="0"/>
                </a:moveTo>
                <a:lnTo>
                  <a:pt x="6509826" y="0"/>
                </a:lnTo>
                <a:lnTo>
                  <a:pt x="6509826" y="6509826"/>
                </a:lnTo>
                <a:lnTo>
                  <a:pt x="0" y="6509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Smart law, legal advice icons and astute lawyer working tools in lawyers office (Fornecido por Getty Images)" id="457" name="Google Shape;457;p15"/>
          <p:cNvPicPr preferRelativeResize="0"/>
          <p:nvPr/>
        </p:nvPicPr>
        <p:blipFill rotWithShape="1">
          <a:blip r:embed="rId4">
            <a:alphaModFix/>
          </a:blip>
          <a:srcRect b="0" l="17160" r="17166" t="0"/>
          <a:stretch/>
        </p:blipFill>
        <p:spPr>
          <a:xfrm>
            <a:off x="5707246" y="1209248"/>
            <a:ext cx="2710200" cy="271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8" name="Google Shape;458;p15"/>
          <p:cNvSpPr txBox="1"/>
          <p:nvPr/>
        </p:nvSpPr>
        <p:spPr>
          <a:xfrm>
            <a:off x="4776421" y="145669"/>
            <a:ext cx="4572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LLM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5"/>
          <p:cNvSpPr txBox="1"/>
          <p:nvPr/>
        </p:nvSpPr>
        <p:spPr>
          <a:xfrm>
            <a:off x="4776421" y="4247606"/>
            <a:ext cx="4572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JURÍDICO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5"/>
          <p:cNvSpPr/>
          <p:nvPr/>
        </p:nvSpPr>
        <p:spPr>
          <a:xfrm>
            <a:off x="5636145" y="1049931"/>
            <a:ext cx="749296" cy="748359"/>
          </a:xfrm>
          <a:custGeom>
            <a:rect b="b" l="l" r="r" t="t"/>
            <a:pathLst>
              <a:path extrusionOk="0" h="1496718" w="1498592">
                <a:moveTo>
                  <a:pt x="0" y="0"/>
                </a:moveTo>
                <a:lnTo>
                  <a:pt x="1498592" y="0"/>
                </a:lnTo>
                <a:lnTo>
                  <a:pt x="1498592" y="1496719"/>
                </a:lnTo>
                <a:lnTo>
                  <a:pt x="0" y="1496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15"/>
          <p:cNvSpPr/>
          <p:nvPr/>
        </p:nvSpPr>
        <p:spPr>
          <a:xfrm>
            <a:off x="364424" y="4524375"/>
            <a:ext cx="749296" cy="748359"/>
          </a:xfrm>
          <a:custGeom>
            <a:rect b="b" l="l" r="r" t="t"/>
            <a:pathLst>
              <a:path extrusionOk="0" h="1496718" w="1498592">
                <a:moveTo>
                  <a:pt x="0" y="0"/>
                </a:moveTo>
                <a:lnTo>
                  <a:pt x="1498592" y="0"/>
                </a:lnTo>
                <a:lnTo>
                  <a:pt x="1498592" y="1496718"/>
                </a:lnTo>
                <a:lnTo>
                  <a:pt x="0" y="1496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15"/>
          <p:cNvSpPr/>
          <p:nvPr/>
        </p:nvSpPr>
        <p:spPr>
          <a:xfrm>
            <a:off x="7956006" y="-948122"/>
            <a:ext cx="2977043" cy="2924945"/>
          </a:xfrm>
          <a:custGeom>
            <a:rect b="b" l="l" r="r" t="t"/>
            <a:pathLst>
              <a:path extrusionOk="0" h="5849890" w="5954087">
                <a:moveTo>
                  <a:pt x="0" y="0"/>
                </a:moveTo>
                <a:lnTo>
                  <a:pt x="5954086" y="0"/>
                </a:lnTo>
                <a:lnTo>
                  <a:pt x="5954086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5"/>
          <p:cNvSpPr/>
          <p:nvPr/>
        </p:nvSpPr>
        <p:spPr>
          <a:xfrm>
            <a:off x="-2318500" y="-833822"/>
            <a:ext cx="2977044" cy="2924945"/>
          </a:xfrm>
          <a:custGeom>
            <a:rect b="b" l="l" r="r" t="t"/>
            <a:pathLst>
              <a:path extrusionOk="0" h="5849890" w="5954087">
                <a:moveTo>
                  <a:pt x="0" y="0"/>
                </a:moveTo>
                <a:lnTo>
                  <a:pt x="5954087" y="0"/>
                </a:lnTo>
                <a:lnTo>
                  <a:pt x="5954087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4" name="Google Shape;464;p15"/>
          <p:cNvGrpSpPr/>
          <p:nvPr/>
        </p:nvGrpSpPr>
        <p:grpSpPr>
          <a:xfrm>
            <a:off x="599318" y="116371"/>
            <a:ext cx="4383132" cy="1202404"/>
            <a:chOff x="599318" y="116371"/>
            <a:chExt cx="4383132" cy="1202404"/>
          </a:xfrm>
        </p:grpSpPr>
        <p:sp>
          <p:nvSpPr>
            <p:cNvPr id="465" name="Google Shape;465;p15"/>
            <p:cNvSpPr txBox="1"/>
            <p:nvPr/>
          </p:nvSpPr>
          <p:spPr>
            <a:xfrm>
              <a:off x="677750" y="472175"/>
              <a:ext cx="43047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Documentos desestruturados e sem padrão;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Apenas um documento pode chegar até </a:t>
              </a:r>
              <a:r>
                <a:rPr lang="en" sz="1100">
                  <a:solidFill>
                    <a:srgbClr val="FFFFFF"/>
                  </a:solidFill>
                  <a:highlight>
                    <a:schemeClr val="dk2"/>
                  </a:highlight>
                  <a:latin typeface="Poppins"/>
                  <a:ea typeface="Poppins"/>
                  <a:cs typeface="Poppins"/>
                  <a:sym typeface="Poppins"/>
                </a:rPr>
                <a:t>500 páginas;</a:t>
              </a:r>
              <a:endParaRPr sz="1100">
                <a:solidFill>
                  <a:srgbClr val="FFFFFF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Informações mantidas em formato textual;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Vocabulário jurídic</a:t>
              </a: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Necessidade de acesso estruturado às informações.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6" name="Google Shape;466;p15"/>
            <p:cNvSpPr txBox="1"/>
            <p:nvPr/>
          </p:nvSpPr>
          <p:spPr>
            <a:xfrm>
              <a:off x="599318" y="116371"/>
              <a:ext cx="106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Problema</a:t>
              </a:r>
              <a:endParaRPr b="1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7" name="Google Shape;467;p15"/>
          <p:cNvGrpSpPr/>
          <p:nvPr/>
        </p:nvGrpSpPr>
        <p:grpSpPr>
          <a:xfrm>
            <a:off x="599318" y="1621399"/>
            <a:ext cx="3892622" cy="1347825"/>
            <a:chOff x="599318" y="1738071"/>
            <a:chExt cx="3892622" cy="1347825"/>
          </a:xfrm>
        </p:grpSpPr>
        <p:sp>
          <p:nvSpPr>
            <p:cNvPr id="468" name="Google Shape;468;p15"/>
            <p:cNvSpPr txBox="1"/>
            <p:nvPr/>
          </p:nvSpPr>
          <p:spPr>
            <a:xfrm>
              <a:off x="677740" y="2070096"/>
              <a:ext cx="381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Uso de LLM para interpretação de texto e extração das informações de maneira estruturada;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Base de conhecimento vetorial;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Execução em Batch automatizada;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Disponibilização das informações no </a:t>
              </a:r>
              <a:r>
                <a:rPr i="1"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lake.</a:t>
              </a:r>
              <a:endParaRPr i="1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9" name="Google Shape;469;p15"/>
            <p:cNvSpPr txBox="1"/>
            <p:nvPr/>
          </p:nvSpPr>
          <p:spPr>
            <a:xfrm>
              <a:off x="599318" y="1738071"/>
              <a:ext cx="94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Solução</a:t>
              </a:r>
              <a:endParaRPr b="1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0" name="Google Shape;470;p15"/>
          <p:cNvGrpSpPr/>
          <p:nvPr/>
        </p:nvGrpSpPr>
        <p:grpSpPr>
          <a:xfrm>
            <a:off x="599318" y="3271848"/>
            <a:ext cx="4419582" cy="1766954"/>
            <a:chOff x="599318" y="3359771"/>
            <a:chExt cx="4419582" cy="1766954"/>
          </a:xfrm>
        </p:grpSpPr>
        <p:sp>
          <p:nvSpPr>
            <p:cNvPr id="471" name="Google Shape;471;p15"/>
            <p:cNvSpPr txBox="1"/>
            <p:nvPr/>
          </p:nvSpPr>
          <p:spPr>
            <a:xfrm>
              <a:off x="652100" y="3587425"/>
              <a:ext cx="43668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Informações extraídas usadas no treinamento de modelos de ML;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As variáveis extraídas melhoraram a performance dos modelos;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Economia de milhares de reais mensais em provisão para processos jurídicos;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Análise de milhares de documentos diariamente, em apenas algumas horas.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2" name="Google Shape;472;p15"/>
            <p:cNvSpPr txBox="1"/>
            <p:nvPr/>
          </p:nvSpPr>
          <p:spPr>
            <a:xfrm>
              <a:off x="599318" y="3359771"/>
              <a:ext cx="129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Resultados</a:t>
              </a:r>
              <a:endParaRPr b="1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794ee4f259_2_18"/>
          <p:cNvSpPr/>
          <p:nvPr/>
        </p:nvSpPr>
        <p:spPr>
          <a:xfrm>
            <a:off x="5434965" y="936966"/>
            <a:ext cx="3254913" cy="3254913"/>
          </a:xfrm>
          <a:custGeom>
            <a:rect b="b" l="l" r="r" t="t"/>
            <a:pathLst>
              <a:path extrusionOk="0" h="6509826" w="6509826">
                <a:moveTo>
                  <a:pt x="0" y="0"/>
                </a:moveTo>
                <a:lnTo>
                  <a:pt x="6509826" y="0"/>
                </a:lnTo>
                <a:lnTo>
                  <a:pt x="6509826" y="6509826"/>
                </a:lnTo>
                <a:lnTo>
                  <a:pt x="0" y="6509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Compliance rule law and regulation graphic interface for business quality policy (Fornecido por Getty Images)" id="478" name="Google Shape;478;g3794ee4f259_2_18"/>
          <p:cNvPicPr preferRelativeResize="0"/>
          <p:nvPr/>
        </p:nvPicPr>
        <p:blipFill rotWithShape="1">
          <a:blip r:embed="rId4">
            <a:alphaModFix/>
          </a:blip>
          <a:srcRect b="0" l="36473" r="12940" t="0"/>
          <a:stretch/>
        </p:blipFill>
        <p:spPr>
          <a:xfrm>
            <a:off x="5707246" y="1209248"/>
            <a:ext cx="2710200" cy="271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9" name="Google Shape;479;g3794ee4f259_2_18"/>
          <p:cNvSpPr txBox="1"/>
          <p:nvPr/>
        </p:nvSpPr>
        <p:spPr>
          <a:xfrm>
            <a:off x="4893652" y="145669"/>
            <a:ext cx="4572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AGENTE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3794ee4f259_2_18"/>
          <p:cNvSpPr txBox="1"/>
          <p:nvPr/>
        </p:nvSpPr>
        <p:spPr>
          <a:xfrm>
            <a:off x="3817337" y="4225619"/>
            <a:ext cx="509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5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COMPLIANCE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3794ee4f259_2_18"/>
          <p:cNvSpPr/>
          <p:nvPr/>
        </p:nvSpPr>
        <p:spPr>
          <a:xfrm>
            <a:off x="5636145" y="1049931"/>
            <a:ext cx="749296" cy="748359"/>
          </a:xfrm>
          <a:custGeom>
            <a:rect b="b" l="l" r="r" t="t"/>
            <a:pathLst>
              <a:path extrusionOk="0" h="1496718" w="1498592">
                <a:moveTo>
                  <a:pt x="0" y="0"/>
                </a:moveTo>
                <a:lnTo>
                  <a:pt x="1498592" y="0"/>
                </a:lnTo>
                <a:lnTo>
                  <a:pt x="1498592" y="1496719"/>
                </a:lnTo>
                <a:lnTo>
                  <a:pt x="0" y="1496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g3794ee4f259_2_18"/>
          <p:cNvSpPr/>
          <p:nvPr/>
        </p:nvSpPr>
        <p:spPr>
          <a:xfrm>
            <a:off x="364424" y="4524375"/>
            <a:ext cx="749296" cy="748359"/>
          </a:xfrm>
          <a:custGeom>
            <a:rect b="b" l="l" r="r" t="t"/>
            <a:pathLst>
              <a:path extrusionOk="0" h="1496718" w="1498592">
                <a:moveTo>
                  <a:pt x="0" y="0"/>
                </a:moveTo>
                <a:lnTo>
                  <a:pt x="1498592" y="0"/>
                </a:lnTo>
                <a:lnTo>
                  <a:pt x="1498592" y="1496718"/>
                </a:lnTo>
                <a:lnTo>
                  <a:pt x="0" y="1496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g3794ee4f259_2_18"/>
          <p:cNvSpPr/>
          <p:nvPr/>
        </p:nvSpPr>
        <p:spPr>
          <a:xfrm>
            <a:off x="7956006" y="-948122"/>
            <a:ext cx="2977043" cy="2924945"/>
          </a:xfrm>
          <a:custGeom>
            <a:rect b="b" l="l" r="r" t="t"/>
            <a:pathLst>
              <a:path extrusionOk="0" h="5849890" w="5954087">
                <a:moveTo>
                  <a:pt x="0" y="0"/>
                </a:moveTo>
                <a:lnTo>
                  <a:pt x="5954086" y="0"/>
                </a:lnTo>
                <a:lnTo>
                  <a:pt x="5954086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g3794ee4f259_2_18"/>
          <p:cNvSpPr/>
          <p:nvPr/>
        </p:nvSpPr>
        <p:spPr>
          <a:xfrm>
            <a:off x="-2318500" y="-833822"/>
            <a:ext cx="2977044" cy="2924945"/>
          </a:xfrm>
          <a:custGeom>
            <a:rect b="b" l="l" r="r" t="t"/>
            <a:pathLst>
              <a:path extrusionOk="0" h="5849890" w="5954087">
                <a:moveTo>
                  <a:pt x="0" y="0"/>
                </a:moveTo>
                <a:lnTo>
                  <a:pt x="5954087" y="0"/>
                </a:lnTo>
                <a:lnTo>
                  <a:pt x="5954087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85" name="Google Shape;485;g3794ee4f259_2_18"/>
          <p:cNvGrpSpPr/>
          <p:nvPr/>
        </p:nvGrpSpPr>
        <p:grpSpPr>
          <a:xfrm>
            <a:off x="599318" y="116371"/>
            <a:ext cx="4383132" cy="1033204"/>
            <a:chOff x="599318" y="116371"/>
            <a:chExt cx="4383132" cy="1033204"/>
          </a:xfrm>
        </p:grpSpPr>
        <p:sp>
          <p:nvSpPr>
            <p:cNvPr id="486" name="Google Shape;486;g3794ee4f259_2_18"/>
            <p:cNvSpPr txBox="1"/>
            <p:nvPr/>
          </p:nvSpPr>
          <p:spPr>
            <a:xfrm>
              <a:off x="677750" y="472175"/>
              <a:ext cx="430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Responder dúvidas corporativas diariamente sem viés;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Somos em cerca de 4000 colaboradores;</a:t>
              </a:r>
              <a:endParaRPr sz="1100">
                <a:solidFill>
                  <a:srgbClr val="FFFFFF"/>
                </a:solidFill>
                <a:highlight>
                  <a:schemeClr val="dk2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Temos mais de 150 normativos.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7" name="Google Shape;487;g3794ee4f259_2_18"/>
            <p:cNvSpPr txBox="1"/>
            <p:nvPr/>
          </p:nvSpPr>
          <p:spPr>
            <a:xfrm>
              <a:off x="599318" y="116371"/>
              <a:ext cx="106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Problema</a:t>
              </a:r>
              <a:endParaRPr b="1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88" name="Google Shape;488;g3794ee4f259_2_18"/>
          <p:cNvGrpSpPr/>
          <p:nvPr/>
        </p:nvGrpSpPr>
        <p:grpSpPr>
          <a:xfrm>
            <a:off x="599318" y="1599418"/>
            <a:ext cx="3892622" cy="1178625"/>
            <a:chOff x="599318" y="1738071"/>
            <a:chExt cx="3892622" cy="1178625"/>
          </a:xfrm>
        </p:grpSpPr>
        <p:sp>
          <p:nvSpPr>
            <p:cNvPr id="489" name="Google Shape;489;g3794ee4f259_2_18"/>
            <p:cNvSpPr txBox="1"/>
            <p:nvPr/>
          </p:nvSpPr>
          <p:spPr>
            <a:xfrm>
              <a:off x="677740" y="2070096"/>
              <a:ext cx="38142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Desenvolver um agente que respondesse com base nos normativos; 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RAG – </a:t>
              </a:r>
              <a:r>
                <a:rPr i="1"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Retrieval-Augmented Generation.</a:t>
              </a:r>
              <a:endParaRPr i="1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Desenvolver um fluxo de ETL para atualização dos normativos.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0" name="Google Shape;490;g3794ee4f259_2_18"/>
            <p:cNvSpPr txBox="1"/>
            <p:nvPr/>
          </p:nvSpPr>
          <p:spPr>
            <a:xfrm>
              <a:off x="599318" y="1738071"/>
              <a:ext cx="94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Solução</a:t>
              </a:r>
              <a:endParaRPr b="1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1" name="Google Shape;491;g3794ee4f259_2_18"/>
          <p:cNvGrpSpPr/>
          <p:nvPr/>
        </p:nvGrpSpPr>
        <p:grpSpPr>
          <a:xfrm>
            <a:off x="599318" y="3227887"/>
            <a:ext cx="4419582" cy="1259054"/>
            <a:chOff x="599318" y="3359771"/>
            <a:chExt cx="4419582" cy="1259054"/>
          </a:xfrm>
        </p:grpSpPr>
        <p:sp>
          <p:nvSpPr>
            <p:cNvPr id="492" name="Google Shape;492;g3794ee4f259_2_18"/>
            <p:cNvSpPr txBox="1"/>
            <p:nvPr/>
          </p:nvSpPr>
          <p:spPr>
            <a:xfrm>
              <a:off x="652100" y="3587425"/>
              <a:ext cx="43668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Times menos onerados com dúvidas </a:t>
              </a: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corporativas e focados em demandas mais complexas;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Normativos sempre atualizados conforme as mudanças;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Respostas embasadas nos normativos e sem viés.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3" name="Google Shape;493;g3794ee4f259_2_18"/>
            <p:cNvSpPr txBox="1"/>
            <p:nvPr/>
          </p:nvSpPr>
          <p:spPr>
            <a:xfrm>
              <a:off x="599318" y="3359771"/>
              <a:ext cx="129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Resultados</a:t>
              </a:r>
              <a:endParaRPr b="1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79668b43a4_0_0"/>
          <p:cNvSpPr/>
          <p:nvPr/>
        </p:nvSpPr>
        <p:spPr>
          <a:xfrm>
            <a:off x="5434965" y="936966"/>
            <a:ext cx="3254913" cy="3254913"/>
          </a:xfrm>
          <a:custGeom>
            <a:rect b="b" l="l" r="r" t="t"/>
            <a:pathLst>
              <a:path extrusionOk="0" h="6509826" w="6509826">
                <a:moveTo>
                  <a:pt x="0" y="0"/>
                </a:moveTo>
                <a:lnTo>
                  <a:pt x="6509826" y="0"/>
                </a:lnTo>
                <a:lnTo>
                  <a:pt x="6509826" y="6509826"/>
                </a:lnTo>
                <a:lnTo>
                  <a:pt x="0" y="6509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descr="Guardrail and reflectors along highway (Fornecido por Getty Images)" id="499" name="Google Shape;499;g379668b43a4_0_0"/>
          <p:cNvPicPr preferRelativeResize="0"/>
          <p:nvPr/>
        </p:nvPicPr>
        <p:blipFill rotWithShape="1">
          <a:blip r:embed="rId4">
            <a:alphaModFix/>
          </a:blip>
          <a:srcRect b="317" l="0" r="0" t="317"/>
          <a:stretch/>
        </p:blipFill>
        <p:spPr>
          <a:xfrm>
            <a:off x="5707246" y="1209248"/>
            <a:ext cx="2710200" cy="271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0" name="Google Shape;500;g379668b43a4_0_0"/>
          <p:cNvSpPr txBox="1"/>
          <p:nvPr/>
        </p:nvSpPr>
        <p:spPr>
          <a:xfrm>
            <a:off x="3692775" y="145675"/>
            <a:ext cx="577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IA SEMÂNTICA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79668b43a4_0_0"/>
          <p:cNvSpPr txBox="1"/>
          <p:nvPr/>
        </p:nvSpPr>
        <p:spPr>
          <a:xfrm>
            <a:off x="4676050" y="4225625"/>
            <a:ext cx="4311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" sz="4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ENGENHARIA</a:t>
            </a:r>
            <a:endParaRPr b="0" i="0" sz="4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79668b43a4_0_0"/>
          <p:cNvSpPr/>
          <p:nvPr/>
        </p:nvSpPr>
        <p:spPr>
          <a:xfrm>
            <a:off x="5636145" y="1049931"/>
            <a:ext cx="749296" cy="748359"/>
          </a:xfrm>
          <a:custGeom>
            <a:rect b="b" l="l" r="r" t="t"/>
            <a:pathLst>
              <a:path extrusionOk="0" h="1496718" w="1498592">
                <a:moveTo>
                  <a:pt x="0" y="0"/>
                </a:moveTo>
                <a:lnTo>
                  <a:pt x="1498592" y="0"/>
                </a:lnTo>
                <a:lnTo>
                  <a:pt x="1498592" y="1496719"/>
                </a:lnTo>
                <a:lnTo>
                  <a:pt x="0" y="1496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g379668b43a4_0_0"/>
          <p:cNvSpPr/>
          <p:nvPr/>
        </p:nvSpPr>
        <p:spPr>
          <a:xfrm>
            <a:off x="364424" y="4524375"/>
            <a:ext cx="749296" cy="748359"/>
          </a:xfrm>
          <a:custGeom>
            <a:rect b="b" l="l" r="r" t="t"/>
            <a:pathLst>
              <a:path extrusionOk="0" h="1496718" w="1498592">
                <a:moveTo>
                  <a:pt x="0" y="0"/>
                </a:moveTo>
                <a:lnTo>
                  <a:pt x="1498592" y="0"/>
                </a:lnTo>
                <a:lnTo>
                  <a:pt x="1498592" y="1496718"/>
                </a:lnTo>
                <a:lnTo>
                  <a:pt x="0" y="1496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g379668b43a4_0_0"/>
          <p:cNvSpPr/>
          <p:nvPr/>
        </p:nvSpPr>
        <p:spPr>
          <a:xfrm>
            <a:off x="7956006" y="-948122"/>
            <a:ext cx="2977043" cy="2924945"/>
          </a:xfrm>
          <a:custGeom>
            <a:rect b="b" l="l" r="r" t="t"/>
            <a:pathLst>
              <a:path extrusionOk="0" h="5849890" w="5954087">
                <a:moveTo>
                  <a:pt x="0" y="0"/>
                </a:moveTo>
                <a:lnTo>
                  <a:pt x="5954086" y="0"/>
                </a:lnTo>
                <a:lnTo>
                  <a:pt x="5954086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5" name="Google Shape;505;g379668b43a4_0_0"/>
          <p:cNvSpPr/>
          <p:nvPr/>
        </p:nvSpPr>
        <p:spPr>
          <a:xfrm>
            <a:off x="-2318500" y="-833822"/>
            <a:ext cx="2977044" cy="2924945"/>
          </a:xfrm>
          <a:custGeom>
            <a:rect b="b" l="l" r="r" t="t"/>
            <a:pathLst>
              <a:path extrusionOk="0" h="5849890" w="5954087">
                <a:moveTo>
                  <a:pt x="0" y="0"/>
                </a:moveTo>
                <a:lnTo>
                  <a:pt x="5954087" y="0"/>
                </a:lnTo>
                <a:lnTo>
                  <a:pt x="5954087" y="5849890"/>
                </a:lnTo>
                <a:lnTo>
                  <a:pt x="0" y="5849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6" name="Google Shape;506;g379668b43a4_0_0"/>
          <p:cNvGrpSpPr/>
          <p:nvPr/>
        </p:nvGrpSpPr>
        <p:grpSpPr>
          <a:xfrm>
            <a:off x="606645" y="460737"/>
            <a:ext cx="4383132" cy="1033204"/>
            <a:chOff x="606645" y="460737"/>
            <a:chExt cx="4383132" cy="1033204"/>
          </a:xfrm>
        </p:grpSpPr>
        <p:sp>
          <p:nvSpPr>
            <p:cNvPr id="507" name="Google Shape;507;g379668b43a4_0_0"/>
            <p:cNvSpPr txBox="1"/>
            <p:nvPr/>
          </p:nvSpPr>
          <p:spPr>
            <a:xfrm>
              <a:off x="685077" y="816540"/>
              <a:ext cx="430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Necessidade de controles semânticos em LLMs;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Garantir segurança, confiabilidade e conformidade;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Personalizar sistemas para ambientes empresariais complexos.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8" name="Google Shape;508;g379668b43a4_0_0"/>
            <p:cNvSpPr txBox="1"/>
            <p:nvPr/>
          </p:nvSpPr>
          <p:spPr>
            <a:xfrm>
              <a:off x="606645" y="460737"/>
              <a:ext cx="106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Problema</a:t>
              </a:r>
              <a:endParaRPr b="1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09" name="Google Shape;509;g379668b43a4_0_0"/>
          <p:cNvGrpSpPr/>
          <p:nvPr/>
        </p:nvGrpSpPr>
        <p:grpSpPr>
          <a:xfrm>
            <a:off x="599318" y="1687001"/>
            <a:ext cx="3892622" cy="1347825"/>
            <a:chOff x="599318" y="1738071"/>
            <a:chExt cx="3892622" cy="1347825"/>
          </a:xfrm>
        </p:grpSpPr>
        <p:sp>
          <p:nvSpPr>
            <p:cNvPr id="510" name="Google Shape;510;g379668b43a4_0_0"/>
            <p:cNvSpPr txBox="1"/>
            <p:nvPr/>
          </p:nvSpPr>
          <p:spPr>
            <a:xfrm>
              <a:off x="677740" y="2070096"/>
              <a:ext cx="38142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Desenvolvimento de filtros semânticos híbridos (</a:t>
              </a:r>
              <a:r>
                <a:rPr i="1"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guardrails</a:t>
              </a: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);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Controle ativo e passivo com métodos avançados (RAG, NLP, classificadores);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Integração com sistemas legados e bases de conhecimento.</a:t>
              </a:r>
              <a:endParaRPr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1" name="Google Shape;511;g379668b43a4_0_0"/>
            <p:cNvSpPr txBox="1"/>
            <p:nvPr/>
          </p:nvSpPr>
          <p:spPr>
            <a:xfrm>
              <a:off x="599318" y="1738071"/>
              <a:ext cx="94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Solução</a:t>
              </a:r>
              <a:endParaRPr b="1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12" name="Google Shape;512;g379668b43a4_0_0"/>
          <p:cNvGrpSpPr/>
          <p:nvPr/>
        </p:nvGrpSpPr>
        <p:grpSpPr>
          <a:xfrm>
            <a:off x="599318" y="3227887"/>
            <a:ext cx="4419582" cy="920354"/>
            <a:chOff x="599318" y="3359771"/>
            <a:chExt cx="4419582" cy="920354"/>
          </a:xfrm>
        </p:grpSpPr>
        <p:sp>
          <p:nvSpPr>
            <p:cNvPr id="513" name="Google Shape;513;g379668b43a4_0_0"/>
            <p:cNvSpPr txBox="1"/>
            <p:nvPr/>
          </p:nvSpPr>
          <p:spPr>
            <a:xfrm>
              <a:off x="652100" y="3587425"/>
              <a:ext cx="43668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Aumenta a segurança e a confiança na IA;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Reduz riscos de vazamento e uso indevido;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Permite aplicações customizadas e escaláveis.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4" name="Google Shape;514;g379668b43a4_0_0"/>
            <p:cNvSpPr txBox="1"/>
            <p:nvPr/>
          </p:nvSpPr>
          <p:spPr>
            <a:xfrm>
              <a:off x="599318" y="3359771"/>
              <a:ext cx="129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EDDD3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Resultados</a:t>
              </a:r>
              <a:endParaRPr b="1">
                <a:solidFill>
                  <a:srgbClr val="2EDDD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15" name="Google Shape;515;g379668b43a4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6000" y="3305250"/>
            <a:ext cx="1031244" cy="9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4F5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17" title="thanks.jpg"/>
          <p:cNvPicPr preferRelativeResize="0"/>
          <p:nvPr/>
        </p:nvPicPr>
        <p:blipFill rotWithShape="1">
          <a:blip r:embed="rId3">
            <a:alphaModFix/>
          </a:blip>
          <a:srcRect b="18979" l="0" r="0" t="28850"/>
          <a:stretch/>
        </p:blipFill>
        <p:spPr>
          <a:xfrm>
            <a:off x="4710896" y="-837"/>
            <a:ext cx="4433101" cy="308242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7"/>
          <p:cNvSpPr txBox="1"/>
          <p:nvPr/>
        </p:nvSpPr>
        <p:spPr>
          <a:xfrm>
            <a:off x="654919" y="925725"/>
            <a:ext cx="362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4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OBRIGADO!</a:t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p17"/>
          <p:cNvGrpSpPr/>
          <p:nvPr/>
        </p:nvGrpSpPr>
        <p:grpSpPr>
          <a:xfrm>
            <a:off x="950376" y="3648571"/>
            <a:ext cx="1474935" cy="297467"/>
            <a:chOff x="950376" y="3648571"/>
            <a:chExt cx="1474935" cy="297467"/>
          </a:xfrm>
        </p:grpSpPr>
        <p:sp>
          <p:nvSpPr>
            <p:cNvPr id="523" name="Google Shape;523;p17"/>
            <p:cNvSpPr txBox="1"/>
            <p:nvPr/>
          </p:nvSpPr>
          <p:spPr>
            <a:xfrm>
              <a:off x="1295212" y="3720355"/>
              <a:ext cx="1130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5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/lucas-brito100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4" name="Google Shape;52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0376" y="3648571"/>
              <a:ext cx="297450" cy="2974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" name="Google Shape;525;p17"/>
          <p:cNvGrpSpPr/>
          <p:nvPr/>
        </p:nvGrpSpPr>
        <p:grpSpPr>
          <a:xfrm>
            <a:off x="3252880" y="3648580"/>
            <a:ext cx="1849259" cy="297450"/>
            <a:chOff x="3252880" y="3648580"/>
            <a:chExt cx="1849259" cy="297450"/>
          </a:xfrm>
        </p:grpSpPr>
        <p:sp>
          <p:nvSpPr>
            <p:cNvPr id="526" name="Google Shape;526;p17"/>
            <p:cNvSpPr txBox="1"/>
            <p:nvPr/>
          </p:nvSpPr>
          <p:spPr>
            <a:xfrm>
              <a:off x="3573938" y="3720355"/>
              <a:ext cx="1528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5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lucas.brito@agi.com.br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7" name="Google Shape;527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52880" y="3648580"/>
              <a:ext cx="297450" cy="297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p17"/>
          <p:cNvGrpSpPr/>
          <p:nvPr/>
        </p:nvGrpSpPr>
        <p:grpSpPr>
          <a:xfrm>
            <a:off x="5555379" y="3648580"/>
            <a:ext cx="2020662" cy="297450"/>
            <a:chOff x="5555379" y="3648580"/>
            <a:chExt cx="2020662" cy="297450"/>
          </a:xfrm>
        </p:grpSpPr>
        <p:sp>
          <p:nvSpPr>
            <p:cNvPr id="529" name="Google Shape;529;p17"/>
            <p:cNvSpPr txBox="1"/>
            <p:nvPr/>
          </p:nvSpPr>
          <p:spPr>
            <a:xfrm>
              <a:off x="5868741" y="3720355"/>
              <a:ext cx="17073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5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https://lucasbrito.com.br/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0" name="Google Shape;53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55379" y="3648580"/>
              <a:ext cx="297450" cy="297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4413" y="3953363"/>
            <a:ext cx="842600" cy="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6538" y="3953363"/>
            <a:ext cx="842600" cy="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6213" y="3953363"/>
            <a:ext cx="842600" cy="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7"/>
          <p:cNvPicPr preferRelativeResize="0"/>
          <p:nvPr/>
        </p:nvPicPr>
        <p:blipFill rotWithShape="1">
          <a:blip r:embed="rId10">
            <a:alphaModFix/>
          </a:blip>
          <a:srcRect b="19620" l="0" r="0" t="20870"/>
          <a:stretch/>
        </p:blipFill>
        <p:spPr>
          <a:xfrm>
            <a:off x="7836994" y="4291062"/>
            <a:ext cx="1048250" cy="62383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7"/>
          <p:cNvSpPr txBox="1"/>
          <p:nvPr/>
        </p:nvSpPr>
        <p:spPr>
          <a:xfrm>
            <a:off x="1932619" y="1593386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Dúvidas?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6" name="Google Shape;53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71700" y="2000902"/>
            <a:ext cx="991650" cy="9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7"/>
          <p:cNvSpPr txBox="1"/>
          <p:nvPr/>
        </p:nvSpPr>
        <p:spPr>
          <a:xfrm>
            <a:off x="967525" y="2982677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https://github.com/Lucs1590/apresentacao-unesp-sorocaba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4F5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9668b43a4_0_29"/>
          <p:cNvSpPr txBox="1"/>
          <p:nvPr/>
        </p:nvSpPr>
        <p:spPr>
          <a:xfrm>
            <a:off x="-171450" y="468542"/>
            <a:ext cx="9486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" sz="55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Nos avalie :)</a:t>
            </a:r>
            <a:endParaRPr b="1" i="0" sz="700" u="none" cap="none" strike="noStrike">
              <a:solidFill>
                <a:schemeClr val="lt1"/>
              </a:solidFill>
            </a:endParaRPr>
          </a:p>
        </p:txBody>
      </p:sp>
      <p:pic>
        <p:nvPicPr>
          <p:cNvPr id="543" name="Google Shape;543;g379668b43a4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125" y="1655150"/>
            <a:ext cx="1833200" cy="18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379668b43a4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550" y="2171700"/>
            <a:ext cx="1378901" cy="22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379668b43a4_0_29"/>
          <p:cNvSpPr txBox="1"/>
          <p:nvPr/>
        </p:nvSpPr>
        <p:spPr>
          <a:xfrm>
            <a:off x="2879475" y="3691375"/>
            <a:ext cx="32385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https://pt.surveymonkey.com/r/palestraunespsorocaba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 title="family.jpeg"/>
          <p:cNvPicPr preferRelativeResize="0"/>
          <p:nvPr/>
        </p:nvPicPr>
        <p:blipFill rotWithShape="1">
          <a:blip r:embed="rId3">
            <a:alphaModFix/>
          </a:blip>
          <a:srcRect b="9556" l="0" r="0" t="1946"/>
          <a:stretch/>
        </p:blipFill>
        <p:spPr>
          <a:xfrm>
            <a:off x="2118930" y="228599"/>
            <a:ext cx="3787026" cy="4468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3"/>
          <p:cNvGrpSpPr/>
          <p:nvPr/>
        </p:nvGrpSpPr>
        <p:grpSpPr>
          <a:xfrm>
            <a:off x="-500403" y="3571692"/>
            <a:ext cx="10144605" cy="1651608"/>
            <a:chOff x="0" y="-57150"/>
            <a:chExt cx="5343766" cy="870000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5343766" cy="539380"/>
            </a:xfrm>
            <a:custGeom>
              <a:rect b="b" l="l" r="r" t="t"/>
              <a:pathLst>
                <a:path extrusionOk="0" h="539380" w="5343766">
                  <a:moveTo>
                    <a:pt x="0" y="0"/>
                  </a:moveTo>
                  <a:lnTo>
                    <a:pt x="5343766" y="0"/>
                  </a:lnTo>
                  <a:lnTo>
                    <a:pt x="5343766" y="539380"/>
                  </a:lnTo>
                  <a:lnTo>
                    <a:pt x="0" y="539380"/>
                  </a:lnTo>
                  <a:close/>
                </a:path>
              </a:pathLst>
            </a:custGeom>
            <a:gradFill>
              <a:gsLst>
                <a:gs pos="0">
                  <a:srgbClr val="19010F"/>
                </a:gs>
                <a:gs pos="100000">
                  <a:srgbClr val="59EBFF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119" name="Google Shape;119;p3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3"/>
          <p:cNvSpPr/>
          <p:nvPr/>
        </p:nvSpPr>
        <p:spPr>
          <a:xfrm>
            <a:off x="8094822" y="2266950"/>
            <a:ext cx="3317557" cy="4114800"/>
          </a:xfrm>
          <a:custGeom>
            <a:rect b="b" l="l" r="r" t="t"/>
            <a:pathLst>
              <a:path extrusionOk="0" h="8229600" w="6635115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3"/>
          <p:cNvSpPr/>
          <p:nvPr/>
        </p:nvSpPr>
        <p:spPr>
          <a:xfrm>
            <a:off x="-2001678" y="3086100"/>
            <a:ext cx="3317557" cy="4114800"/>
          </a:xfrm>
          <a:custGeom>
            <a:rect b="b" l="l" r="r" t="t"/>
            <a:pathLst>
              <a:path extrusionOk="0" h="8229600" w="6635115">
                <a:moveTo>
                  <a:pt x="0" y="0"/>
                </a:moveTo>
                <a:lnTo>
                  <a:pt x="6635115" y="0"/>
                </a:lnTo>
                <a:lnTo>
                  <a:pt x="66351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3"/>
          <p:cNvSpPr/>
          <p:nvPr/>
        </p:nvSpPr>
        <p:spPr>
          <a:xfrm rot="-3273732">
            <a:off x="-1687378" y="-1605626"/>
            <a:ext cx="3833105" cy="4116086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 rot="-3273732">
            <a:off x="5969672" y="-2721101"/>
            <a:ext cx="3833105" cy="4116086"/>
          </a:xfrm>
          <a:custGeom>
            <a:rect b="b" l="l" r="r" t="t"/>
            <a:pathLst>
              <a:path extrusionOk="0" h="8229600" w="7663815">
                <a:moveTo>
                  <a:pt x="0" y="0"/>
                </a:moveTo>
                <a:lnTo>
                  <a:pt x="7663815" y="0"/>
                </a:lnTo>
                <a:lnTo>
                  <a:pt x="7663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3"/>
          <p:cNvSpPr txBox="1"/>
          <p:nvPr/>
        </p:nvSpPr>
        <p:spPr>
          <a:xfrm>
            <a:off x="6230325" y="3984100"/>
            <a:ext cx="22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Meu nome é </a:t>
            </a:r>
            <a:r>
              <a:rPr b="1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Lucas Brito</a:t>
            </a:r>
            <a:r>
              <a:rPr b="0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Trabalho como </a:t>
            </a:r>
            <a:r>
              <a:rPr b="1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Engenheiro de Aprendizado de Máquinas</a:t>
            </a:r>
            <a:r>
              <a:rPr b="0" i="0" lang="en" sz="1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no Agibank!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3" title="fatec.png"/>
          <p:cNvPicPr preferRelativeResize="0"/>
          <p:nvPr/>
        </p:nvPicPr>
        <p:blipFill rotWithShape="1">
          <a:blip r:embed="rId6">
            <a:alphaModFix/>
          </a:blip>
          <a:srcRect b="22348" l="0" r="0" t="23101"/>
          <a:stretch/>
        </p:blipFill>
        <p:spPr>
          <a:xfrm>
            <a:off x="6365241" y="1264212"/>
            <a:ext cx="1103775" cy="60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 rot="5400000">
            <a:off x="5992778" y="3118917"/>
            <a:ext cx="327948" cy="327948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27" name="Google Shape;127;p3"/>
          <p:cNvCxnSpPr/>
          <p:nvPr/>
        </p:nvCxnSpPr>
        <p:spPr>
          <a:xfrm>
            <a:off x="6156750" y="2520862"/>
            <a:ext cx="1200" cy="812700"/>
          </a:xfrm>
          <a:prstGeom prst="straightConnector1">
            <a:avLst/>
          </a:prstGeom>
          <a:noFill/>
          <a:ln cap="flat" cmpd="sng" w="66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39491" y="3027289"/>
            <a:ext cx="1293522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 rot="5400000">
            <a:off x="5993695" y="2262840"/>
            <a:ext cx="327948" cy="327948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5" y="0"/>
                </a:lnTo>
                <a:lnTo>
                  <a:pt x="1325045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30" name="Google Shape;130;p3"/>
          <p:cNvCxnSpPr/>
          <p:nvPr/>
        </p:nvCxnSpPr>
        <p:spPr>
          <a:xfrm>
            <a:off x="6157667" y="1664785"/>
            <a:ext cx="1200" cy="812700"/>
          </a:xfrm>
          <a:prstGeom prst="straightConnector1">
            <a:avLst/>
          </a:prstGeom>
          <a:noFill/>
          <a:ln cap="flat" cmpd="sng" w="66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3"/>
          <p:cNvSpPr/>
          <p:nvPr/>
        </p:nvSpPr>
        <p:spPr>
          <a:xfrm rot="5400000">
            <a:off x="5994107" y="1401311"/>
            <a:ext cx="327948" cy="327948"/>
          </a:xfrm>
          <a:custGeom>
            <a:rect b="b" l="l" r="r" t="t"/>
            <a:pathLst>
              <a:path extrusionOk="0" h="1325044" w="1325044">
                <a:moveTo>
                  <a:pt x="0" y="0"/>
                </a:moveTo>
                <a:lnTo>
                  <a:pt x="1325044" y="0"/>
                </a:lnTo>
                <a:lnTo>
                  <a:pt x="1325044" y="1325044"/>
                </a:lnTo>
                <a:lnTo>
                  <a:pt x="0" y="132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32" name="Google Shape;132;p3"/>
          <p:cNvCxnSpPr/>
          <p:nvPr/>
        </p:nvCxnSpPr>
        <p:spPr>
          <a:xfrm>
            <a:off x="6157700" y="1056400"/>
            <a:ext cx="0" cy="557700"/>
          </a:xfrm>
          <a:prstGeom prst="straightConnector1">
            <a:avLst/>
          </a:prstGeom>
          <a:noFill/>
          <a:ln cap="flat" cmpd="sng" w="66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3"/>
          <p:cNvSpPr txBox="1"/>
          <p:nvPr/>
        </p:nvSpPr>
        <p:spPr>
          <a:xfrm>
            <a:off x="6250513" y="1710964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Tecg.º Big Data no Agronegócio</a:t>
            </a:r>
            <a:endParaRPr b="0" i="0" sz="1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6250513" y="3356509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MSc. Ciência da Computação</a:t>
            </a:r>
            <a:endParaRPr b="0" i="0" sz="1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6250513" y="2554771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Machine Learning Engineer</a:t>
            </a:r>
            <a:endParaRPr b="0" i="1" sz="1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6" name="Google Shape;136;p3"/>
          <p:cNvPicPr preferRelativeResize="0"/>
          <p:nvPr/>
        </p:nvPicPr>
        <p:blipFill rotWithShape="1">
          <a:blip r:embed="rId9">
            <a:alphaModFix/>
          </a:blip>
          <a:srcRect b="19620" l="0" r="0" t="20870"/>
          <a:stretch/>
        </p:blipFill>
        <p:spPr>
          <a:xfrm>
            <a:off x="6263445" y="2220545"/>
            <a:ext cx="706065" cy="42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514350" y="3811925"/>
            <a:ext cx="568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4800" u="none" cap="none" strike="noStrike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OLÁ, PESSOAL!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9010F"/>
            </a:gs>
            <a:gs pos="100000">
              <a:srgbClr val="59EBFF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8003002" y="324409"/>
            <a:ext cx="1501431" cy="1377563"/>
          </a:xfrm>
          <a:custGeom>
            <a:rect b="b" l="l" r="r" t="t"/>
            <a:pathLst>
              <a:path extrusionOk="0" h="2755126" w="3002862">
                <a:moveTo>
                  <a:pt x="0" y="0"/>
                </a:moveTo>
                <a:lnTo>
                  <a:pt x="3002862" y="0"/>
                </a:lnTo>
                <a:lnTo>
                  <a:pt x="3002862" y="2755126"/>
                </a:lnTo>
                <a:lnTo>
                  <a:pt x="0" y="2755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4"/>
          <p:cNvSpPr/>
          <p:nvPr/>
        </p:nvSpPr>
        <p:spPr>
          <a:xfrm>
            <a:off x="-1625786" y="1141778"/>
            <a:ext cx="2371154" cy="4114800"/>
          </a:xfrm>
          <a:custGeom>
            <a:rect b="b" l="l" r="r" t="t"/>
            <a:pathLst>
              <a:path extrusionOk="0" h="8229600" w="4742307">
                <a:moveTo>
                  <a:pt x="0" y="0"/>
                </a:moveTo>
                <a:lnTo>
                  <a:pt x="4742307" y="0"/>
                </a:lnTo>
                <a:lnTo>
                  <a:pt x="474230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4"/>
          <p:cNvSpPr txBox="1"/>
          <p:nvPr/>
        </p:nvSpPr>
        <p:spPr>
          <a:xfrm>
            <a:off x="1140999" y="221650"/>
            <a:ext cx="6861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" sz="5500" u="none" cap="none" strike="noStrike">
                <a:solidFill>
                  <a:srgbClr val="2EDDD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SUMÁRIO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4"/>
          <p:cNvGrpSpPr/>
          <p:nvPr/>
        </p:nvGrpSpPr>
        <p:grpSpPr>
          <a:xfrm>
            <a:off x="4719019" y="1068253"/>
            <a:ext cx="1871100" cy="3531828"/>
            <a:chOff x="5014319" y="1068253"/>
            <a:chExt cx="1871100" cy="3531828"/>
          </a:xfrm>
        </p:grpSpPr>
        <p:pic>
          <p:nvPicPr>
            <p:cNvPr id="146" name="Google Shape;146;p4"/>
            <p:cNvPicPr preferRelativeResize="0"/>
            <p:nvPr/>
          </p:nvPicPr>
          <p:blipFill rotWithShape="1">
            <a:blip r:embed="rId5">
              <a:alphaModFix/>
            </a:blip>
            <a:srcRect b="0" l="9349" r="17480" t="0"/>
            <a:stretch/>
          </p:blipFill>
          <p:spPr>
            <a:xfrm>
              <a:off x="5096694" y="1457639"/>
              <a:ext cx="1706350" cy="255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4"/>
            <p:cNvSpPr/>
            <p:nvPr/>
          </p:nvSpPr>
          <p:spPr>
            <a:xfrm>
              <a:off x="5631460" y="1068253"/>
              <a:ext cx="636818" cy="636022"/>
            </a:xfrm>
            <a:custGeom>
              <a:rect b="b" l="l" r="r" t="t"/>
              <a:pathLst>
                <a:path extrusionOk="0" h="1272043" w="1273635">
                  <a:moveTo>
                    <a:pt x="0" y="0"/>
                  </a:moveTo>
                  <a:lnTo>
                    <a:pt x="1273635" y="0"/>
                  </a:lnTo>
                  <a:lnTo>
                    <a:pt x="1273635" y="1272043"/>
                  </a:lnTo>
                  <a:lnTo>
                    <a:pt x="0" y="1272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8" name="Google Shape;148;p4"/>
            <p:cNvSpPr txBox="1"/>
            <p:nvPr/>
          </p:nvSpPr>
          <p:spPr>
            <a:xfrm>
              <a:off x="5096669" y="4139269"/>
              <a:ext cx="1706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1" lang="en" sz="15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STEP BACK</a:t>
              </a:r>
              <a:endParaRPr b="0" i="1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5014319" y="4446181"/>
              <a:ext cx="1871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 os dados?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5694869" y="1211531"/>
              <a:ext cx="510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03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4"/>
          <p:cNvGrpSpPr/>
          <p:nvPr/>
        </p:nvGrpSpPr>
        <p:grpSpPr>
          <a:xfrm>
            <a:off x="2792447" y="1141778"/>
            <a:ext cx="1871100" cy="3458303"/>
            <a:chOff x="2885169" y="1141778"/>
            <a:chExt cx="1871100" cy="3458303"/>
          </a:xfrm>
        </p:grpSpPr>
        <p:pic>
          <p:nvPicPr>
            <p:cNvPr descr="Artificial Intelligence. Technology smart robot AI, artificial intelligence by enter command prompt for generates something, Futuristic technology transformation. (Fornecido por Getty Images)" id="152" name="Google Shape;152;p4"/>
            <p:cNvPicPr preferRelativeResize="0"/>
            <p:nvPr/>
          </p:nvPicPr>
          <p:blipFill rotWithShape="1">
            <a:blip r:embed="rId7">
              <a:alphaModFix/>
            </a:blip>
            <a:srcRect b="0" l="42919" r="12646" t="0"/>
            <a:stretch/>
          </p:blipFill>
          <p:spPr>
            <a:xfrm>
              <a:off x="2967556" y="1457639"/>
              <a:ext cx="1706327" cy="2559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4"/>
            <p:cNvSpPr/>
            <p:nvPr/>
          </p:nvSpPr>
          <p:spPr>
            <a:xfrm>
              <a:off x="3502311" y="1141778"/>
              <a:ext cx="636818" cy="636022"/>
            </a:xfrm>
            <a:custGeom>
              <a:rect b="b" l="l" r="r" t="t"/>
              <a:pathLst>
                <a:path extrusionOk="0" h="1272043" w="1273635">
                  <a:moveTo>
                    <a:pt x="0" y="0"/>
                  </a:moveTo>
                  <a:lnTo>
                    <a:pt x="1273634" y="0"/>
                  </a:lnTo>
                  <a:lnTo>
                    <a:pt x="1273634" y="1272043"/>
                  </a:lnTo>
                  <a:lnTo>
                    <a:pt x="0" y="1272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4" name="Google Shape;154;p4"/>
            <p:cNvSpPr txBox="1"/>
            <p:nvPr/>
          </p:nvSpPr>
          <p:spPr>
            <a:xfrm>
              <a:off x="2920269" y="4139269"/>
              <a:ext cx="1800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IA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3565719" y="1285056"/>
              <a:ext cx="510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2885169" y="4446181"/>
              <a:ext cx="1871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 definição aos dias atuais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4"/>
          <p:cNvGrpSpPr/>
          <p:nvPr/>
        </p:nvGrpSpPr>
        <p:grpSpPr>
          <a:xfrm>
            <a:off x="865876" y="1141778"/>
            <a:ext cx="1871100" cy="3458303"/>
            <a:chOff x="865876" y="1141778"/>
            <a:chExt cx="1871100" cy="3458303"/>
          </a:xfrm>
        </p:grpSpPr>
        <p:pic>
          <p:nvPicPr>
            <p:cNvPr id="158" name="Google Shape;158;p4"/>
            <p:cNvPicPr preferRelativeResize="0"/>
            <p:nvPr/>
          </p:nvPicPr>
          <p:blipFill rotWithShape="1">
            <a:blip r:embed="rId8">
              <a:alphaModFix/>
            </a:blip>
            <a:srcRect b="0" l="40122" r="22399" t="0"/>
            <a:stretch/>
          </p:blipFill>
          <p:spPr>
            <a:xfrm>
              <a:off x="948275" y="1457639"/>
              <a:ext cx="1706301" cy="2560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4"/>
            <p:cNvSpPr/>
            <p:nvPr/>
          </p:nvSpPr>
          <p:spPr>
            <a:xfrm>
              <a:off x="1483017" y="1141778"/>
              <a:ext cx="636817" cy="636022"/>
            </a:xfrm>
            <a:custGeom>
              <a:rect b="b" l="l" r="r" t="t"/>
              <a:pathLst>
                <a:path extrusionOk="0" h="1272043" w="1273635">
                  <a:moveTo>
                    <a:pt x="0" y="0"/>
                  </a:moveTo>
                  <a:lnTo>
                    <a:pt x="1273635" y="0"/>
                  </a:lnTo>
                  <a:lnTo>
                    <a:pt x="1273635" y="1272043"/>
                  </a:lnTo>
                  <a:lnTo>
                    <a:pt x="0" y="1272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0" name="Google Shape;160;p4"/>
            <p:cNvSpPr txBox="1"/>
            <p:nvPr/>
          </p:nvSpPr>
          <p:spPr>
            <a:xfrm>
              <a:off x="948226" y="4139269"/>
              <a:ext cx="1706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AGIBANK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1546426" y="1285056"/>
              <a:ext cx="510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 txBox="1"/>
            <p:nvPr/>
          </p:nvSpPr>
          <p:spPr>
            <a:xfrm>
              <a:off x="865876" y="4446181"/>
              <a:ext cx="1871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Quem somos?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6645591" y="1141778"/>
            <a:ext cx="2121300" cy="3458303"/>
            <a:chOff x="6645591" y="1141778"/>
            <a:chExt cx="2121300" cy="3458303"/>
          </a:xfrm>
        </p:grpSpPr>
        <p:pic>
          <p:nvPicPr>
            <p:cNvPr id="164" name="Google Shape;164;p4"/>
            <p:cNvPicPr preferRelativeResize="0"/>
            <p:nvPr/>
          </p:nvPicPr>
          <p:blipFill rotWithShape="1">
            <a:blip r:embed="rId9">
              <a:alphaModFix/>
            </a:blip>
            <a:srcRect b="24339" l="6109" r="6108" t="3049"/>
            <a:stretch/>
          </p:blipFill>
          <p:spPr>
            <a:xfrm>
              <a:off x="6851277" y="1457639"/>
              <a:ext cx="1709927" cy="2560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4"/>
            <p:cNvSpPr/>
            <p:nvPr/>
          </p:nvSpPr>
          <p:spPr>
            <a:xfrm>
              <a:off x="7387832" y="1141778"/>
              <a:ext cx="636818" cy="636022"/>
            </a:xfrm>
            <a:custGeom>
              <a:rect b="b" l="l" r="r" t="t"/>
              <a:pathLst>
                <a:path extrusionOk="0" h="1272043" w="1273635">
                  <a:moveTo>
                    <a:pt x="0" y="0"/>
                  </a:moveTo>
                  <a:lnTo>
                    <a:pt x="1273635" y="0"/>
                  </a:lnTo>
                  <a:lnTo>
                    <a:pt x="1273635" y="1272043"/>
                  </a:lnTo>
                  <a:lnTo>
                    <a:pt x="0" y="12720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6" name="Google Shape;166;p4"/>
            <p:cNvSpPr txBox="1"/>
            <p:nvPr/>
          </p:nvSpPr>
          <p:spPr>
            <a:xfrm>
              <a:off x="6853041" y="4139269"/>
              <a:ext cx="1706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PROJETOS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7451241" y="1285056"/>
              <a:ext cx="510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04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6645591" y="4446181"/>
              <a:ext cx="21213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 que estamos desenvolvendo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4F5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/>
        </p:nvSpPr>
        <p:spPr>
          <a:xfrm>
            <a:off x="39499" y="2156100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" sz="5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Agibank</a:t>
            </a:r>
            <a:endParaRPr b="1" sz="5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4F5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377d6d81980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37" y="599663"/>
            <a:ext cx="7556326" cy="39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4F5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377d6d81980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75" y="270053"/>
            <a:ext cx="8906552" cy="35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77d6d81980_2_27"/>
          <p:cNvSpPr txBox="1"/>
          <p:nvPr/>
        </p:nvSpPr>
        <p:spPr>
          <a:xfrm flipH="1">
            <a:off x="757200" y="4028500"/>
            <a:ext cx="762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Apesar de enorme, esse público </a:t>
            </a:r>
            <a:r>
              <a:rPr b="1" lang="en" sz="1700">
                <a:solidFill>
                  <a:srgbClr val="77DF40"/>
                </a:solidFill>
                <a:latin typeface="Poppins"/>
                <a:ea typeface="Poppins"/>
                <a:cs typeface="Poppins"/>
                <a:sym typeface="Poppins"/>
              </a:rPr>
              <a:t>não é bem atendido</a:t>
            </a:r>
            <a:r>
              <a:rPr b="1" lang="en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pelos bancos tradicionais</a:t>
            </a:r>
            <a:r>
              <a:rPr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e os </a:t>
            </a: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bancos digitais </a:t>
            </a:r>
            <a:r>
              <a:rPr b="1" lang="en" sz="1700">
                <a:solidFill>
                  <a:srgbClr val="77DF40"/>
                </a:solidFill>
                <a:latin typeface="Poppins"/>
                <a:ea typeface="Poppins"/>
                <a:cs typeface="Poppins"/>
                <a:sym typeface="Poppins"/>
              </a:rPr>
              <a:t>não oferecem as soluções que eles precisam.</a:t>
            </a:r>
            <a:r>
              <a:rPr lang="en" sz="1700">
                <a:solidFill>
                  <a:srgbClr val="77DF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700">
              <a:solidFill>
                <a:srgbClr val="77DF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4F5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7d6d81980_2_38"/>
          <p:cNvSpPr txBox="1"/>
          <p:nvPr/>
        </p:nvSpPr>
        <p:spPr>
          <a:xfrm>
            <a:off x="169283" y="466973"/>
            <a:ext cx="71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77DF40"/>
                </a:solidFill>
                <a:latin typeface="Poppins"/>
                <a:ea typeface="Poppins"/>
                <a:cs typeface="Poppins"/>
                <a:sym typeface="Poppins"/>
              </a:rPr>
              <a:t>“lutamos por uma experiência bancária que </a:t>
            </a:r>
            <a:endParaRPr sz="2200">
              <a:solidFill>
                <a:srgbClr val="77DF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77DF40"/>
                </a:solidFill>
                <a:latin typeface="Poppins"/>
                <a:ea typeface="Poppins"/>
                <a:cs typeface="Poppins"/>
                <a:sym typeface="Poppins"/>
              </a:rPr>
              <a:t>acolhe e encoraja todos os brasileiros”.</a:t>
            </a:r>
            <a:endParaRPr sz="2200">
              <a:solidFill>
                <a:srgbClr val="77DF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g377d6d81980_2_38"/>
          <p:cNvSpPr txBox="1"/>
          <p:nvPr/>
        </p:nvSpPr>
        <p:spPr>
          <a:xfrm>
            <a:off x="6630784" y="125014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Esse é o nosso 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propósito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g377d6d81980_2_38"/>
          <p:cNvSpPr txBox="1"/>
          <p:nvPr/>
        </p:nvSpPr>
        <p:spPr>
          <a:xfrm>
            <a:off x="204084" y="145822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Por isso, no Agibank</a:t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2" name="Google Shape;192;g377d6d81980_2_38"/>
          <p:cNvGrpSpPr/>
          <p:nvPr/>
        </p:nvGrpSpPr>
        <p:grpSpPr>
          <a:xfrm>
            <a:off x="977700" y="1824691"/>
            <a:ext cx="7188623" cy="2937900"/>
            <a:chOff x="1834730" y="1795552"/>
            <a:chExt cx="6403548" cy="2617050"/>
          </a:xfrm>
        </p:grpSpPr>
        <p:pic>
          <p:nvPicPr>
            <p:cNvPr id="193" name="Google Shape;193;g377d6d81980_2_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34730" y="1795552"/>
              <a:ext cx="6403548" cy="261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g377d6d81980_2_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5993" y="2347571"/>
              <a:ext cx="2161026" cy="15130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4F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377d6d81980_2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36" y="2293097"/>
            <a:ext cx="1382974" cy="108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77d6d81980_2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337" y="1176375"/>
            <a:ext cx="6968724" cy="5342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77d6d81980_2_62"/>
          <p:cNvSpPr txBox="1"/>
          <p:nvPr/>
        </p:nvSpPr>
        <p:spPr>
          <a:xfrm>
            <a:off x="1963337" y="1807797"/>
            <a:ext cx="21480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Nossos clientes são nosso maior ativo. O Agibank existe para resolver suas necessidades, oferecendo produtos e experiências únicas. Isso garante salários, benefícios e retorno ao acionista, sustentando nosso crescimento.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g377d6d81980_2_62"/>
          <p:cNvSpPr txBox="1"/>
          <p:nvPr/>
        </p:nvSpPr>
        <p:spPr>
          <a:xfrm>
            <a:off x="4237649" y="1807797"/>
            <a:ext cx="21480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Quantas empresas exigem espírito de dono? Muitas. Mas poucas realmente oferecem essa oportunidade a todos. No Agibank, você age como um dono, seja porque já é, seja porque sonha em ser.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g377d6d81980_2_62"/>
          <p:cNvSpPr txBox="1"/>
          <p:nvPr/>
        </p:nvSpPr>
        <p:spPr>
          <a:xfrm>
            <a:off x="6630337" y="1807797"/>
            <a:ext cx="2148000" cy="20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Nossa cultura é forte. Se você busca resultados, foge da zona de conforto, valoriza o aprendizado e prefere a comunicação direta, vai adorar sua jornada aqui.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